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4" r:id="rId4"/>
    <p:sldId id="257" r:id="rId5"/>
    <p:sldId id="263" r:id="rId6"/>
    <p:sldId id="265" r:id="rId7"/>
    <p:sldId id="281" r:id="rId8"/>
    <p:sldId id="271" r:id="rId9"/>
    <p:sldId id="283" r:id="rId10"/>
    <p:sldId id="284" r:id="rId11"/>
    <p:sldId id="275" r:id="rId12"/>
    <p:sldId id="268" r:id="rId13"/>
    <p:sldId id="274" r:id="rId14"/>
    <p:sldId id="277" r:id="rId15"/>
    <p:sldId id="285" r:id="rId16"/>
    <p:sldId id="280" r:id="rId17"/>
    <p:sldId id="278" r:id="rId18"/>
    <p:sldId id="272" r:id="rId19"/>
    <p:sldId id="273" r:id="rId20"/>
    <p:sldId id="282" r:id="rId21"/>
    <p:sldId id="286" r:id="rId22"/>
    <p:sldId id="266" r:id="rId2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0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 snapToGrid="0">
      <p:cViewPr varScale="1">
        <p:scale>
          <a:sx n="109" d="100"/>
          <a:sy n="109" d="100"/>
        </p:scale>
        <p:origin x="1720" y="192"/>
      </p:cViewPr>
      <p:guideLst>
        <p:guide orient="horz" pos="3158"/>
        <p:guide pos="30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05/06/24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42857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834399" y="4149725"/>
            <a:ext cx="7687289" cy="221174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Travelling</a:t>
            </a: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 Salesman </a:t>
            </a:r>
            <a:r>
              <a:rPr lang="it-IT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sz="3900" b="0" dirty="0">
                <a:latin typeface="Calibri" panose="020F0502020204030204" pitchFamily="34" charset="0"/>
                <a:cs typeface="Calibri" panose="020F0502020204030204" pitchFamily="34" charset="0"/>
              </a:rPr>
              <a:t>A study of </a:t>
            </a:r>
            <a:r>
              <a:rPr lang="it-IT" sz="3900" b="0" dirty="0" err="1"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it-IT" sz="3900" b="0" dirty="0">
                <a:latin typeface="Calibri" panose="020F0502020204030204" pitchFamily="34" charset="0"/>
                <a:cs typeface="Calibri" panose="020F0502020204030204" pitchFamily="34" charset="0"/>
              </a:rPr>
              <a:t> strategies and </a:t>
            </a:r>
            <a:r>
              <a:rPr lang="it-IT" sz="3900" b="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endParaRPr lang="it-IT" sz="39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b="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DE12DA-9FEA-59BC-C698-91621404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>
                <a:latin typeface="+mj-lt"/>
              </a:rPr>
              <a:t>Fixed</a:t>
            </a:r>
            <a:r>
              <a:rPr lang="it-IT" sz="3600" dirty="0">
                <a:latin typeface="+mj-lt"/>
              </a:rPr>
              <a:t> cost: 3-links </a:t>
            </a:r>
            <a:r>
              <a:rPr lang="it-IT" sz="3600" dirty="0" err="1">
                <a:latin typeface="+mj-lt"/>
              </a:rPr>
              <a:t>move</a:t>
            </a:r>
            <a:r>
              <a:rPr lang="it-IT" sz="3600" dirty="0">
                <a:latin typeface="+mj-lt"/>
              </a:rPr>
              <a:t> (</a:t>
            </a:r>
            <a:r>
              <a:rPr lang="it-IT" sz="3600" dirty="0" err="1">
                <a:latin typeface="+mj-lt"/>
              </a:rPr>
              <a:t>polygon</a:t>
            </a:r>
            <a:r>
              <a:rPr lang="it-IT" sz="3600" dirty="0">
                <a:latin typeface="+mj-lt"/>
              </a:rPr>
              <a:t>)</a:t>
            </a:r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E43E0DFF-2B37-25DB-309C-9EBD246D5798}"/>
              </a:ext>
            </a:extLst>
          </p:cNvPr>
          <p:cNvSpPr txBox="1"/>
          <p:nvPr/>
        </p:nvSpPr>
        <p:spPr>
          <a:xfrm>
            <a:off x="58277" y="4660738"/>
            <a:ext cx="216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/>
              <a:t>Starting</a:t>
            </a:r>
            <a:r>
              <a:rPr lang="it-IT" sz="1600" b="1"/>
              <a:t> tour </a:t>
            </a:r>
            <a:r>
              <a:rPr lang="it-IT" sz="1600"/>
              <a:t>for </a:t>
            </a:r>
            <a:r>
              <a:rPr lang="it-IT" sz="1600" err="1"/>
              <a:t>n</a:t>
            </a:r>
            <a:r>
              <a:rPr lang="it-IT" sz="1600"/>
              <a:t>=25</a:t>
            </a:r>
          </a:p>
        </p:txBody>
      </p:sp>
      <p:sp>
        <p:nvSpPr>
          <p:cNvPr id="14" name="CasellaDiTesto 12">
            <a:extLst>
              <a:ext uri="{FF2B5EF4-FFF2-40B4-BE49-F238E27FC236}">
                <a16:creationId xmlns:a16="http://schemas.microsoft.com/office/drawing/2014/main" id="{B0988329-1A53-6E32-C315-6378E7D7DF1B}"/>
              </a:ext>
            </a:extLst>
          </p:cNvPr>
          <p:cNvSpPr txBox="1"/>
          <p:nvPr/>
        </p:nvSpPr>
        <p:spPr>
          <a:xfrm>
            <a:off x="2446702" y="4411401"/>
            <a:ext cx="206477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err="1"/>
              <a:t>Deterministic</a:t>
            </a:r>
            <a:r>
              <a:rPr lang="it-IT" sz="1600"/>
              <a:t> sol. after 12 steps</a:t>
            </a:r>
          </a:p>
          <a:p>
            <a:r>
              <a:rPr lang="it-IT" sz="1600" err="1"/>
              <a:t>Length</a:t>
            </a:r>
            <a:r>
              <a:rPr lang="it-IT" sz="1600"/>
              <a:t> =</a:t>
            </a:r>
            <a:r>
              <a:rPr lang="it-IT" sz="1600" b="0" i="0" u="none" strike="noStrike"/>
              <a:t>6.26666</a:t>
            </a:r>
            <a:endParaRPr lang="it-IT" sz="1600"/>
          </a:p>
        </p:txBody>
      </p:sp>
      <p:sp>
        <p:nvSpPr>
          <p:cNvPr id="15" name="CasellaDiTesto 13">
            <a:extLst>
              <a:ext uri="{FF2B5EF4-FFF2-40B4-BE49-F238E27FC236}">
                <a16:creationId xmlns:a16="http://schemas.microsoft.com/office/drawing/2014/main" id="{5E8C9FF3-9AA5-B3EE-3640-6D6F14920CD5}"/>
              </a:ext>
            </a:extLst>
          </p:cNvPr>
          <p:cNvSpPr txBox="1"/>
          <p:nvPr/>
        </p:nvSpPr>
        <p:spPr>
          <a:xfrm>
            <a:off x="4722889" y="4414517"/>
            <a:ext cx="206477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/>
              <a:t>Random </a:t>
            </a:r>
            <a:r>
              <a:rPr lang="it-IT" sz="1600" b="1" err="1"/>
              <a:t>proposal</a:t>
            </a:r>
            <a:r>
              <a:rPr lang="it-IT" sz="1600" b="1"/>
              <a:t> </a:t>
            </a:r>
            <a:r>
              <a:rPr lang="it-IT" sz="1600"/>
              <a:t>sol. after 48576 steps</a:t>
            </a:r>
          </a:p>
          <a:p>
            <a:r>
              <a:rPr lang="it-IT" sz="1600" err="1"/>
              <a:t>Length</a:t>
            </a:r>
            <a:r>
              <a:rPr lang="it-IT" sz="1600"/>
              <a:t> = </a:t>
            </a:r>
            <a:r>
              <a:rPr lang="it-IT" sz="1600" b="0" i="0" u="none" strike="noStrike"/>
              <a:t>6.26666</a:t>
            </a:r>
            <a:endParaRPr lang="it-IT" sz="1600">
              <a:cs typeface="Calibri"/>
            </a:endParaRPr>
          </a:p>
        </p:txBody>
      </p:sp>
      <p:sp>
        <p:nvSpPr>
          <p:cNvPr id="16" name="CasellaDiTesto 14">
            <a:extLst>
              <a:ext uri="{FF2B5EF4-FFF2-40B4-BE49-F238E27FC236}">
                <a16:creationId xmlns:a16="http://schemas.microsoft.com/office/drawing/2014/main" id="{35CFC6C7-1ED2-5598-28CD-B4828C2EDF56}"/>
              </a:ext>
            </a:extLst>
          </p:cNvPr>
          <p:cNvSpPr txBox="1"/>
          <p:nvPr/>
        </p:nvSpPr>
        <p:spPr>
          <a:xfrm>
            <a:off x="7012991" y="4411401"/>
            <a:ext cx="197628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err="1"/>
              <a:t>Simulated</a:t>
            </a:r>
            <a:r>
              <a:rPr lang="it-IT" sz="1600" b="1"/>
              <a:t> </a:t>
            </a:r>
            <a:r>
              <a:rPr lang="it-IT" sz="1600" b="1" err="1"/>
              <a:t>annealing</a:t>
            </a:r>
            <a:r>
              <a:rPr lang="it-IT" sz="1600" b="1"/>
              <a:t> </a:t>
            </a:r>
            <a:r>
              <a:rPr lang="it-IT" sz="1600"/>
              <a:t>sol. after 48576 steps</a:t>
            </a:r>
          </a:p>
          <a:p>
            <a:r>
              <a:rPr lang="it-IT" sz="1600" err="1"/>
              <a:t>Length</a:t>
            </a:r>
            <a:r>
              <a:rPr lang="it-IT" sz="1600"/>
              <a:t> =</a:t>
            </a:r>
            <a:r>
              <a:rPr lang="it-IT" sz="1600" b="0" i="0" u="none" strike="noStrike"/>
              <a:t>6.26666</a:t>
            </a:r>
            <a:endParaRPr lang="it-IT" sz="1600">
              <a:cs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A24E306-2542-F7CB-88BC-37300AB0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6" y="2130490"/>
            <a:ext cx="2284144" cy="22277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CCDB4A-0B50-8CE1-9270-D5533F2D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855" y="2130490"/>
            <a:ext cx="2284145" cy="2227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206F0B-1209-F45E-465B-919ECC439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061" y="2130490"/>
            <a:ext cx="2284145" cy="22277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DE5665-BF8C-32C3-BCCC-B4F321896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916" y="2130490"/>
            <a:ext cx="2284145" cy="22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8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5EA8B4-DC48-AE87-7B2A-A2B1DF2F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747324" cy="840400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+mj-lt"/>
              </a:rPr>
              <a:t>Fixed</a:t>
            </a:r>
            <a:r>
              <a:rPr lang="it-IT" sz="3600" dirty="0">
                <a:latin typeface="+mj-lt"/>
              </a:rPr>
              <a:t> cost: </a:t>
            </a:r>
            <a:r>
              <a:rPr lang="it-IT" sz="3600" dirty="0" err="1">
                <a:latin typeface="+mj-lt"/>
              </a:rPr>
              <a:t>two-exchange</a:t>
            </a:r>
            <a:r>
              <a:rPr lang="it-IT" sz="3600" dirty="0">
                <a:latin typeface="+mj-lt"/>
              </a:rPr>
              <a:t> (random)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921C804-18E0-58C4-DA1C-97EACCBE7F07}"/>
              </a:ext>
            </a:extLst>
          </p:cNvPr>
          <p:cNvSpPr txBox="1"/>
          <p:nvPr/>
        </p:nvSpPr>
        <p:spPr>
          <a:xfrm>
            <a:off x="44046" y="4654121"/>
            <a:ext cx="216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/>
              <a:t>Starting</a:t>
            </a:r>
            <a:r>
              <a:rPr lang="it-IT" sz="1600" b="1"/>
              <a:t> tour </a:t>
            </a:r>
            <a:r>
              <a:rPr lang="it-IT" sz="1600"/>
              <a:t>for </a:t>
            </a:r>
            <a:r>
              <a:rPr lang="it-IT" sz="1600" err="1"/>
              <a:t>n</a:t>
            </a:r>
            <a:r>
              <a:rPr lang="it-IT" sz="1600"/>
              <a:t>=25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1D1BFE-2BF3-8B16-FCAC-B310CFBB6653}"/>
              </a:ext>
            </a:extLst>
          </p:cNvPr>
          <p:cNvSpPr txBox="1"/>
          <p:nvPr/>
        </p:nvSpPr>
        <p:spPr>
          <a:xfrm>
            <a:off x="2318035" y="4407900"/>
            <a:ext cx="206477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err="1"/>
              <a:t>Deterministic</a:t>
            </a:r>
            <a:r>
              <a:rPr lang="it-IT" sz="1600"/>
              <a:t> sol. after 17 steps</a:t>
            </a:r>
          </a:p>
          <a:p>
            <a:r>
              <a:rPr lang="it-IT" sz="1600" err="1"/>
              <a:t>Length</a:t>
            </a:r>
            <a:r>
              <a:rPr lang="it-IT" sz="1600"/>
              <a:t> = 5.99271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E192BB2-8252-40E5-A3D0-4F1A821FB483}"/>
              </a:ext>
            </a:extLst>
          </p:cNvPr>
          <p:cNvSpPr txBox="1"/>
          <p:nvPr/>
        </p:nvSpPr>
        <p:spPr>
          <a:xfrm>
            <a:off x="4572000" y="4407900"/>
            <a:ext cx="206477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/>
              <a:t>Random </a:t>
            </a:r>
            <a:r>
              <a:rPr lang="it-IT" sz="1600" b="1" err="1"/>
              <a:t>proposal</a:t>
            </a:r>
            <a:r>
              <a:rPr lang="it-IT" sz="1600" b="1"/>
              <a:t> </a:t>
            </a:r>
            <a:r>
              <a:rPr lang="it-IT" sz="1600"/>
              <a:t>sol. after 4692 steps</a:t>
            </a:r>
          </a:p>
          <a:p>
            <a:r>
              <a:rPr lang="it-IT" sz="1600" err="1"/>
              <a:t>Length</a:t>
            </a:r>
            <a:r>
              <a:rPr lang="it-IT" sz="1600"/>
              <a:t> = 5.57648</a:t>
            </a:r>
            <a:endParaRPr lang="it-IT" sz="1600">
              <a:cs typeface="Calibri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AA83120-63F3-7928-7BE7-0CB9917EECCB}"/>
              </a:ext>
            </a:extLst>
          </p:cNvPr>
          <p:cNvSpPr txBox="1"/>
          <p:nvPr/>
        </p:nvSpPr>
        <p:spPr>
          <a:xfrm>
            <a:off x="6882581" y="4407900"/>
            <a:ext cx="19762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err="1"/>
              <a:t>Simulated</a:t>
            </a:r>
            <a:r>
              <a:rPr lang="it-IT" sz="1600" b="1"/>
              <a:t> </a:t>
            </a:r>
            <a:r>
              <a:rPr lang="it-IT" sz="1600" b="1" err="1"/>
              <a:t>annealing</a:t>
            </a:r>
            <a:r>
              <a:rPr lang="it-IT" sz="1600" b="1"/>
              <a:t> </a:t>
            </a:r>
            <a:r>
              <a:rPr lang="it-IT" sz="1600"/>
              <a:t>sol. after 4692 steps</a:t>
            </a:r>
          </a:p>
          <a:p>
            <a:r>
              <a:rPr lang="it-IT" sz="1600" err="1"/>
              <a:t>Length</a:t>
            </a:r>
            <a:r>
              <a:rPr lang="it-IT" sz="1600"/>
              <a:t> = 4.58911</a:t>
            </a:r>
            <a:endParaRPr lang="it-IT" sz="1600">
              <a:cs typeface="Calibri"/>
            </a:endParaRPr>
          </a:p>
        </p:txBody>
      </p:sp>
      <p:pic>
        <p:nvPicPr>
          <p:cNvPr id="4" name="Immagine 3" descr="Immagine che contiene diagramma, linea, origami&#10;&#10;Descrizione generata automaticamente">
            <a:extLst>
              <a:ext uri="{FF2B5EF4-FFF2-40B4-BE49-F238E27FC236}">
                <a16:creationId xmlns:a16="http://schemas.microsoft.com/office/drawing/2014/main" id="{D0C66606-9955-4E27-4AB1-C9D0F22E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616"/>
            <a:ext cx="2251190" cy="2191487"/>
          </a:xfrm>
          <a:prstGeom prst="rect">
            <a:avLst/>
          </a:prstGeom>
        </p:spPr>
      </p:pic>
      <p:pic>
        <p:nvPicPr>
          <p:cNvPr id="6" name="Immagine 5" descr="Immagine che contiene diagramma, linea, schizzo, disegno&#10;&#10;Descrizione generata automaticamente">
            <a:extLst>
              <a:ext uri="{FF2B5EF4-FFF2-40B4-BE49-F238E27FC236}">
                <a16:creationId xmlns:a16="http://schemas.microsoft.com/office/drawing/2014/main" id="{C895A8A3-EECD-FAA6-D7CE-74CBE2E1B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27" y="2140616"/>
            <a:ext cx="2251191" cy="2191487"/>
          </a:xfrm>
          <a:prstGeom prst="rect">
            <a:avLst/>
          </a:prstGeom>
        </p:spPr>
      </p:pic>
      <p:pic>
        <p:nvPicPr>
          <p:cNvPr id="8" name="Immagine 7" descr="Immagine che contiene diagramma, linea, schizzo, origami&#10;&#10;Descrizione generata automaticamente">
            <a:extLst>
              <a:ext uri="{FF2B5EF4-FFF2-40B4-BE49-F238E27FC236}">
                <a16:creationId xmlns:a16="http://schemas.microsoft.com/office/drawing/2014/main" id="{C43E6314-3DA8-6FAF-58C6-78F27047C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03" y="2140617"/>
            <a:ext cx="2252332" cy="2181600"/>
          </a:xfrm>
          <a:prstGeom prst="rect">
            <a:avLst/>
          </a:prstGeom>
        </p:spPr>
      </p:pic>
      <p:pic>
        <p:nvPicPr>
          <p:cNvPr id="10" name="Immagine 9" descr="Immagine che contiene diagramma, schizzo, linea, origami&#10;&#10;Descrizione generata automaticamente">
            <a:extLst>
              <a:ext uri="{FF2B5EF4-FFF2-40B4-BE49-F238E27FC236}">
                <a16:creationId xmlns:a16="http://schemas.microsoft.com/office/drawing/2014/main" id="{A88D2CF3-71AF-71C3-32CF-A92EF8887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581" y="2140617"/>
            <a:ext cx="2251191" cy="21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1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2C280-4DF9-2E8A-762E-7A758533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 err="1">
                <a:latin typeface="+mj-lt"/>
              </a:rPr>
              <a:t>Fixed</a:t>
            </a:r>
            <a:r>
              <a:rPr lang="it-IT" sz="3600" dirty="0">
                <a:latin typeface="+mj-lt"/>
              </a:rPr>
              <a:t> cost: 2-links </a:t>
            </a:r>
            <a:r>
              <a:rPr lang="it-IT" sz="3600" dirty="0" err="1">
                <a:latin typeface="+mj-lt"/>
              </a:rPr>
              <a:t>move</a:t>
            </a:r>
            <a:r>
              <a:rPr lang="it-IT" sz="3600" dirty="0">
                <a:latin typeface="+mj-lt"/>
              </a:rPr>
              <a:t> (random)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31E1F1F-C591-B965-EF80-CA959B1B85CF}"/>
              </a:ext>
            </a:extLst>
          </p:cNvPr>
          <p:cNvSpPr txBox="1"/>
          <p:nvPr/>
        </p:nvSpPr>
        <p:spPr>
          <a:xfrm>
            <a:off x="44047" y="4653279"/>
            <a:ext cx="216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/>
              <a:t>Starting</a:t>
            </a:r>
            <a:r>
              <a:rPr lang="it-IT" sz="1600" b="1"/>
              <a:t> tour </a:t>
            </a:r>
            <a:r>
              <a:rPr lang="it-IT" sz="1600"/>
              <a:t>for </a:t>
            </a:r>
            <a:r>
              <a:rPr lang="it-IT" sz="1600" err="1"/>
              <a:t>n</a:t>
            </a:r>
            <a:r>
              <a:rPr lang="it-IT" sz="1600"/>
              <a:t>=25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0FE8088-B8A2-956A-9683-0BCAB62A1BD9}"/>
              </a:ext>
            </a:extLst>
          </p:cNvPr>
          <p:cNvSpPr txBox="1"/>
          <p:nvPr/>
        </p:nvSpPr>
        <p:spPr>
          <a:xfrm>
            <a:off x="2447355" y="4405584"/>
            <a:ext cx="2064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err="1"/>
              <a:t>Deterministic</a:t>
            </a:r>
            <a:r>
              <a:rPr lang="it-IT" sz="1600"/>
              <a:t> sol. after </a:t>
            </a:r>
            <a:r>
              <a:rPr lang="it-IT" sz="1600" b="0" i="0" u="none" strike="noStrike"/>
              <a:t>18</a:t>
            </a:r>
            <a:r>
              <a:rPr lang="it-IT" sz="1600"/>
              <a:t> steps</a:t>
            </a:r>
          </a:p>
          <a:p>
            <a:r>
              <a:rPr lang="it-IT" sz="1600" err="1"/>
              <a:t>Length</a:t>
            </a:r>
            <a:r>
              <a:rPr lang="it-IT" sz="1600"/>
              <a:t> = </a:t>
            </a:r>
            <a:r>
              <a:rPr lang="it-IT" sz="1600" b="0" i="0" u="none" strike="noStrike"/>
              <a:t>4.48167</a:t>
            </a:r>
            <a:endParaRPr lang="it-IT" sz="160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4AEFCB8-0601-925A-077D-CF8CB5348281}"/>
              </a:ext>
            </a:extLst>
          </p:cNvPr>
          <p:cNvSpPr txBox="1"/>
          <p:nvPr/>
        </p:nvSpPr>
        <p:spPr>
          <a:xfrm>
            <a:off x="4725318" y="4394702"/>
            <a:ext cx="2064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/>
              <a:t>Random </a:t>
            </a:r>
            <a:r>
              <a:rPr lang="it-IT" sz="1600" b="1" err="1"/>
              <a:t>proposal</a:t>
            </a:r>
            <a:r>
              <a:rPr lang="it-IT" sz="1600" b="1"/>
              <a:t> </a:t>
            </a:r>
            <a:r>
              <a:rPr lang="it-IT" sz="1600"/>
              <a:t>sol. after </a:t>
            </a:r>
            <a:r>
              <a:rPr lang="it-IT" sz="1600" b="0" i="0" u="none" strike="noStrike"/>
              <a:t>4968</a:t>
            </a:r>
            <a:r>
              <a:rPr lang="it-IT" sz="1600"/>
              <a:t> steps</a:t>
            </a:r>
          </a:p>
          <a:p>
            <a:r>
              <a:rPr lang="it-IT" sz="1600" err="1"/>
              <a:t>Length</a:t>
            </a:r>
            <a:r>
              <a:rPr lang="it-IT" sz="1600"/>
              <a:t> = </a:t>
            </a:r>
            <a:r>
              <a:rPr lang="it-IT" sz="1600" b="0" i="0" u="none" strike="noStrike"/>
              <a:t>4.37178</a:t>
            </a:r>
            <a:endParaRPr lang="it-IT" sz="16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DAD4370-E130-05F3-B43D-840A0E31C6E9}"/>
              </a:ext>
            </a:extLst>
          </p:cNvPr>
          <p:cNvSpPr txBox="1"/>
          <p:nvPr/>
        </p:nvSpPr>
        <p:spPr>
          <a:xfrm>
            <a:off x="7030262" y="4405584"/>
            <a:ext cx="1976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err="1"/>
              <a:t>Simulated</a:t>
            </a:r>
            <a:r>
              <a:rPr lang="it-IT" sz="1600" b="1"/>
              <a:t> </a:t>
            </a:r>
            <a:r>
              <a:rPr lang="it-IT" sz="1600" b="1" err="1"/>
              <a:t>annealing</a:t>
            </a:r>
            <a:r>
              <a:rPr lang="it-IT" sz="1600" b="1"/>
              <a:t> </a:t>
            </a:r>
            <a:r>
              <a:rPr lang="it-IT" sz="1600"/>
              <a:t>sol. after </a:t>
            </a:r>
            <a:r>
              <a:rPr lang="it-IT" sz="1600" b="0" i="0" u="none" strike="noStrike"/>
              <a:t>4968</a:t>
            </a:r>
            <a:r>
              <a:rPr lang="it-IT" sz="1600"/>
              <a:t> steps</a:t>
            </a:r>
          </a:p>
          <a:p>
            <a:r>
              <a:rPr lang="it-IT" sz="1600" err="1"/>
              <a:t>Length</a:t>
            </a:r>
            <a:r>
              <a:rPr lang="it-IT" sz="1600"/>
              <a:t> = </a:t>
            </a:r>
            <a:r>
              <a:rPr lang="it-IT" sz="1600" b="0" i="0" u="none" strike="noStrike"/>
              <a:t>4.67977</a:t>
            </a:r>
            <a:endParaRPr lang="it-IT" sz="160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FE8219BF-CE60-06B0-1EB6-AEF710FF6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8662" y="3105149"/>
            <a:ext cx="3317312" cy="32225317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944D2EBA-3D81-615B-BBFB-69D6EB89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4774" y="-20926905"/>
            <a:ext cx="2540563" cy="2467975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890CE0E-56B9-2ABF-7353-EF30E9BAC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6017"/>
            <a:ext cx="2251193" cy="217615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5219FE7-6D03-4DF6-29DD-F16F62FA7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146" y="2176017"/>
            <a:ext cx="2251192" cy="217615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8929DFB-F88E-CFFB-20F4-A0E95D827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808" y="2176018"/>
            <a:ext cx="2251192" cy="2176152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8E7A1FF6-87FA-8D34-D394-40DB8AD23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2109" y="2176017"/>
            <a:ext cx="2251192" cy="21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8F9BFB-03A2-AF58-F2ED-2E5A8A1B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>
                <a:latin typeface="+mj-lt"/>
              </a:rPr>
              <a:t>Fixed</a:t>
            </a:r>
            <a:r>
              <a:rPr lang="it-IT" sz="3600" dirty="0">
                <a:latin typeface="+mj-lt"/>
              </a:rPr>
              <a:t> cost: 3-links </a:t>
            </a:r>
            <a:r>
              <a:rPr lang="it-IT" sz="3600" dirty="0" err="1">
                <a:latin typeface="+mj-lt"/>
              </a:rPr>
              <a:t>move</a:t>
            </a:r>
            <a:r>
              <a:rPr lang="it-IT" sz="3600" dirty="0">
                <a:latin typeface="+mj-lt"/>
              </a:rPr>
              <a:t> (random)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5B535D-E54D-86C6-55FD-6BFD4CCEF855}"/>
              </a:ext>
            </a:extLst>
          </p:cNvPr>
          <p:cNvSpPr txBox="1"/>
          <p:nvPr/>
        </p:nvSpPr>
        <p:spPr>
          <a:xfrm>
            <a:off x="57481" y="4650759"/>
            <a:ext cx="216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/>
              <a:t>Starting</a:t>
            </a:r>
            <a:r>
              <a:rPr lang="it-IT" sz="1600" b="1"/>
              <a:t> tour </a:t>
            </a:r>
            <a:r>
              <a:rPr lang="it-IT" sz="1600"/>
              <a:t>for </a:t>
            </a:r>
            <a:r>
              <a:rPr lang="it-IT" sz="1600" err="1"/>
              <a:t>n</a:t>
            </a:r>
            <a:r>
              <a:rPr lang="it-IT" sz="1600"/>
              <a:t>=25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9D6F18D-DA21-191A-59BE-E4F9D2651820}"/>
              </a:ext>
            </a:extLst>
          </p:cNvPr>
          <p:cNvSpPr txBox="1"/>
          <p:nvPr/>
        </p:nvSpPr>
        <p:spPr>
          <a:xfrm>
            <a:off x="2438579" y="4404538"/>
            <a:ext cx="20647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err="1"/>
              <a:t>Deterministic</a:t>
            </a:r>
            <a:r>
              <a:rPr lang="it-IT" sz="1600"/>
              <a:t> sol. after 15 </a:t>
            </a:r>
            <a:r>
              <a:rPr lang="it-IT" sz="1600" err="1"/>
              <a:t>moves</a:t>
            </a:r>
            <a:endParaRPr lang="it-IT" sz="1600"/>
          </a:p>
          <a:p>
            <a:r>
              <a:rPr lang="it-IT" sz="1600" err="1"/>
              <a:t>Length</a:t>
            </a:r>
            <a:r>
              <a:rPr lang="it-IT" sz="1600"/>
              <a:t> = 3.93888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EF2334D-3AE7-B154-56CA-E4617D983191}"/>
              </a:ext>
            </a:extLst>
          </p:cNvPr>
          <p:cNvSpPr txBox="1"/>
          <p:nvPr/>
        </p:nvSpPr>
        <p:spPr>
          <a:xfrm>
            <a:off x="4651707" y="4404538"/>
            <a:ext cx="20647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/>
              <a:t>Random </a:t>
            </a:r>
            <a:r>
              <a:rPr lang="it-IT" sz="1600" b="1" err="1"/>
              <a:t>proposal</a:t>
            </a:r>
            <a:r>
              <a:rPr lang="it-IT" sz="1600" b="1"/>
              <a:t> </a:t>
            </a:r>
            <a:r>
              <a:rPr lang="it-IT" sz="1600"/>
              <a:t>sol. after 60720 steps</a:t>
            </a:r>
          </a:p>
          <a:p>
            <a:r>
              <a:rPr lang="it-IT" sz="1600" err="1"/>
              <a:t>Length</a:t>
            </a:r>
            <a:r>
              <a:rPr lang="it-IT" sz="1600"/>
              <a:t> =</a:t>
            </a:r>
            <a:r>
              <a:rPr lang="it-IT" sz="1600" b="0" i="0" u="none" strike="noStrike"/>
              <a:t> 3.93888</a:t>
            </a:r>
            <a:endParaRPr lang="it-IT" sz="16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E81E85-2F5F-5740-9B10-051C0E077799}"/>
              </a:ext>
            </a:extLst>
          </p:cNvPr>
          <p:cNvSpPr txBox="1"/>
          <p:nvPr/>
        </p:nvSpPr>
        <p:spPr>
          <a:xfrm>
            <a:off x="6909079" y="4404538"/>
            <a:ext cx="1976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err="1"/>
              <a:t>Simulated</a:t>
            </a:r>
            <a:r>
              <a:rPr lang="it-IT" sz="1600" b="1"/>
              <a:t> </a:t>
            </a:r>
            <a:r>
              <a:rPr lang="it-IT" sz="1600" b="1" err="1"/>
              <a:t>annealing</a:t>
            </a:r>
            <a:r>
              <a:rPr lang="it-IT" sz="1600" b="1"/>
              <a:t> </a:t>
            </a:r>
            <a:r>
              <a:rPr lang="it-IT" sz="1600"/>
              <a:t>sol. after 60720 steps</a:t>
            </a:r>
          </a:p>
          <a:p>
            <a:r>
              <a:rPr lang="it-IT" sz="1600" err="1"/>
              <a:t>Length</a:t>
            </a:r>
            <a:r>
              <a:rPr lang="it-IT" sz="1600"/>
              <a:t> = 3.99684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9531D-D859-2E03-2756-26BA7091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292"/>
            <a:ext cx="2251190" cy="2224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27E824-735D-8982-951C-C65B9E34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545" y="2137292"/>
            <a:ext cx="2246047" cy="2212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A4A08A-B3C4-0311-BB34-80984773E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600" y="2137292"/>
            <a:ext cx="2246400" cy="222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9200F-0721-D68A-37C5-575327496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78" y="2125472"/>
            <a:ext cx="2251190" cy="222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7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0B5E8D-C493-89E7-B38D-7BCA367E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55" y="2626111"/>
            <a:ext cx="4042800" cy="2514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1F90-7FE7-8D81-A543-E23EAE0A9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4" y="2605884"/>
            <a:ext cx="4042800" cy="2514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3B0BC-6736-130E-9A23-B8052ECFE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913" y="2457082"/>
            <a:ext cx="974484" cy="108143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5D1F669-984C-41BB-AC37-C5D36CFD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+mj-lt"/>
              </a:rPr>
              <a:t>2-optimal and 3-optimal </a:t>
            </a:r>
            <a:r>
              <a:rPr lang="it-IT" sz="3600" dirty="0" err="1">
                <a:latin typeface="+mj-lt"/>
              </a:rPr>
              <a:t>percentages</a:t>
            </a:r>
            <a:endParaRPr lang="it-IT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3D0A47-1C27-8E4A-7C3E-38FA42105F04}"/>
                  </a:ext>
                </a:extLst>
              </p:cNvPr>
              <p:cNvSpPr txBox="1"/>
              <p:nvPr/>
            </p:nvSpPr>
            <p:spPr>
              <a:xfrm>
                <a:off x="1366496" y="1516488"/>
                <a:ext cx="64250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/>
                  <a:t>n=25,  2-links, 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it-IT" sz="2400" dirty="0"/>
                  <a:t>,  </a:t>
                </a:r>
                <a:r>
                  <a:rPr lang="it-IT" sz="2400" dirty="0" err="1"/>
                  <a:t>ntemp</a:t>
                </a:r>
                <a:r>
                  <a:rPr lang="it-IT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400" dirty="0"/>
                  <a:t>,  50 </a:t>
                </a:r>
                <a:r>
                  <a:rPr lang="it-IT" sz="2400" dirty="0" err="1"/>
                  <a:t>replicas</a:t>
                </a:r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3D0A47-1C27-8E4A-7C3E-38FA42105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96" y="1516488"/>
                <a:ext cx="6425092" cy="461665"/>
              </a:xfrm>
              <a:prstGeom prst="rect">
                <a:avLst/>
              </a:prstGeom>
              <a:blipFill>
                <a:blip r:embed="rId5"/>
                <a:stretch>
                  <a:fillRect l="-1578" t="-8108" b="-29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D8DE89B-378E-BBEA-F344-0D0D461F841E}"/>
              </a:ext>
            </a:extLst>
          </p:cNvPr>
          <p:cNvSpPr txBox="1"/>
          <p:nvPr/>
        </p:nvSpPr>
        <p:spPr>
          <a:xfrm>
            <a:off x="1374069" y="2136144"/>
            <a:ext cx="2020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Random Proposal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4AAFD4-C722-142F-8CB1-2EFB1C0D7704}"/>
              </a:ext>
            </a:extLst>
          </p:cNvPr>
          <p:cNvSpPr txBox="1"/>
          <p:nvPr/>
        </p:nvSpPr>
        <p:spPr>
          <a:xfrm>
            <a:off x="5519472" y="2136144"/>
            <a:ext cx="2330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Simulated Annealing</a:t>
            </a:r>
          </a:p>
        </p:txBody>
      </p:sp>
    </p:spTree>
    <p:extLst>
      <p:ext uri="{BB962C8B-B14F-4D97-AF65-F5344CB8AC3E}">
        <p14:creationId xmlns:p14="http://schemas.microsoft.com/office/powerpoint/2010/main" val="3171607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1F669-984C-41BB-AC37-C5D36CFD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400" dirty="0">
                <a:latin typeface="+mj-lt"/>
              </a:rPr>
              <a:t>3-optimal </a:t>
            </a:r>
            <a:r>
              <a:rPr lang="it-IT" sz="3400" dirty="0" err="1">
                <a:latin typeface="+mj-lt"/>
              </a:rPr>
              <a:t>percentage</a:t>
            </a:r>
            <a:r>
              <a:rPr lang="it-IT" sz="3400" dirty="0">
                <a:latin typeface="+mj-lt"/>
              </a:rPr>
              <a:t> over 2-optimal </a:t>
            </a:r>
            <a:r>
              <a:rPr lang="it-IT" sz="3400" dirty="0" err="1">
                <a:latin typeface="+mj-lt"/>
              </a:rPr>
              <a:t>solutions</a:t>
            </a:r>
            <a:endParaRPr lang="it-IT" sz="3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1C242-5D2B-E2C5-9A9E-C8EB8062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51" y="1880480"/>
            <a:ext cx="7116898" cy="4223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0A474F-DD57-6D49-A461-75C3EA6A058B}"/>
                  </a:ext>
                </a:extLst>
              </p:cNvPr>
              <p:cNvSpPr txBox="1"/>
              <p:nvPr/>
            </p:nvSpPr>
            <p:spPr>
              <a:xfrm>
                <a:off x="1366496" y="1516488"/>
                <a:ext cx="64250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/>
                  <a:t>n=25,  2-links, 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it-IT" sz="2400" dirty="0"/>
                  <a:t>,  </a:t>
                </a:r>
                <a:r>
                  <a:rPr lang="it-IT" sz="2400" dirty="0" err="1"/>
                  <a:t>ntemp</a:t>
                </a:r>
                <a:r>
                  <a:rPr lang="it-IT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400" dirty="0"/>
                  <a:t>,  50 </a:t>
                </a:r>
                <a:r>
                  <a:rPr lang="it-IT" sz="2400" dirty="0" err="1"/>
                  <a:t>replicas</a:t>
                </a:r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0A474F-DD57-6D49-A461-75C3EA6A0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96" y="1516488"/>
                <a:ext cx="6425092" cy="461665"/>
              </a:xfrm>
              <a:prstGeom prst="rect">
                <a:avLst/>
              </a:prstGeom>
              <a:blipFill>
                <a:blip r:embed="rId3"/>
                <a:stretch>
                  <a:fillRect l="-1578" t="-8108" b="-29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649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052670-5A83-0C2B-CFB2-0A0AE78D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+mj-lt"/>
              </a:rPr>
              <a:t>Cost </a:t>
            </a:r>
            <a:r>
              <a:rPr lang="it-IT" sz="3600" dirty="0" err="1">
                <a:latin typeface="+mj-lt"/>
              </a:rPr>
              <a:t>estimation</a:t>
            </a:r>
            <a:r>
              <a:rPr lang="it-IT" sz="3600" dirty="0">
                <a:latin typeface="+mj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E5FAC-ADDC-41F2-FDA0-0DA9FB00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3" y="2131208"/>
            <a:ext cx="7772400" cy="3846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538AA8-5738-B969-AADB-A1FAA73E93EF}"/>
              </a:ext>
            </a:extLst>
          </p:cNvPr>
          <p:cNvSpPr txBox="1"/>
          <p:nvPr/>
        </p:nvSpPr>
        <p:spPr>
          <a:xfrm>
            <a:off x="738183" y="1514359"/>
            <a:ext cx="7681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/>
              <a:t>ntemp-opt</a:t>
            </a:r>
            <a:r>
              <a:rPr lang="it-IT" sz="2400" dirty="0"/>
              <a:t> vs </a:t>
            </a:r>
            <a:r>
              <a:rPr lang="it-IT" sz="2400" dirty="0" err="1"/>
              <a:t>n</a:t>
            </a:r>
            <a:r>
              <a:rPr lang="it-IT" sz="2400" dirty="0"/>
              <a:t>-cities (</a:t>
            </a:r>
            <a:r>
              <a:rPr lang="it-IT" sz="2400" dirty="0" err="1"/>
              <a:t>ntemp-opt</a:t>
            </a:r>
            <a:r>
              <a:rPr lang="it-IT" sz="2400" dirty="0"/>
              <a:t>: </a:t>
            </a:r>
            <a:r>
              <a:rPr lang="it-IT" sz="2400" dirty="0" err="1"/>
              <a:t>ntemp</a:t>
            </a:r>
            <a:r>
              <a:rPr lang="it-IT" sz="2400" dirty="0"/>
              <a:t> </a:t>
            </a:r>
            <a:r>
              <a:rPr lang="it-IT" sz="2400" dirty="0" err="1"/>
              <a:t>s.t</a:t>
            </a:r>
            <a:r>
              <a:rPr lang="it-IT" sz="2400" dirty="0"/>
              <a:t>. % 2-opt = 68%)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1853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F9B7D-FE70-34A6-F86B-A1041C5C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>
                <a:latin typeface="+mj-lt"/>
              </a:rPr>
              <a:t>Replicas</a:t>
            </a:r>
            <a:r>
              <a:rPr lang="it-IT" sz="3600" dirty="0">
                <a:latin typeface="+mj-lt"/>
              </a:rPr>
              <a:t> </a:t>
            </a:r>
            <a:r>
              <a:rPr lang="it-IT" sz="3600" dirty="0" err="1">
                <a:latin typeface="+mj-lt"/>
              </a:rPr>
              <a:t>average</a:t>
            </a:r>
            <a:r>
              <a:rPr lang="it-IT" sz="3600" dirty="0">
                <a:latin typeface="+mj-lt"/>
              </a:rPr>
              <a:t> minimum </a:t>
            </a:r>
            <a:r>
              <a:rPr lang="it-IT" sz="3600" dirty="0" err="1">
                <a:latin typeface="+mj-lt"/>
              </a:rPr>
              <a:t>lengths</a:t>
            </a:r>
            <a:endParaRPr lang="it-IT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E63661-5917-E617-2EAC-A62C3F6A5CDB}"/>
                  </a:ext>
                </a:extLst>
              </p:cNvPr>
              <p:cNvSpPr txBox="1"/>
              <p:nvPr/>
            </p:nvSpPr>
            <p:spPr>
              <a:xfrm>
                <a:off x="1702899" y="2136144"/>
                <a:ext cx="11307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E63661-5917-E617-2EAC-A62C3F6A5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899" y="2136144"/>
                <a:ext cx="113075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A287C5-06F3-6DD3-DDB6-88C1B4E817FB}"/>
                  </a:ext>
                </a:extLst>
              </p:cNvPr>
              <p:cNvSpPr txBox="1"/>
              <p:nvPr/>
            </p:nvSpPr>
            <p:spPr>
              <a:xfrm>
                <a:off x="6404985" y="2136144"/>
                <a:ext cx="11307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A287C5-06F3-6DD3-DDB6-88C1B4E8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985" y="2136144"/>
                <a:ext cx="113075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7CB62E7-1E07-682A-5280-53ACC4FBB1F3}"/>
              </a:ext>
            </a:extLst>
          </p:cNvPr>
          <p:cNvSpPr txBox="1"/>
          <p:nvPr/>
        </p:nvSpPr>
        <p:spPr>
          <a:xfrm>
            <a:off x="1649287" y="1513091"/>
            <a:ext cx="582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n = 25,  2-Links,  </a:t>
            </a:r>
            <a:r>
              <a:rPr lang="en-GB" sz="2400" dirty="0" err="1"/>
              <a:t>ntemp</a:t>
            </a:r>
            <a:r>
              <a:rPr lang="en-GB" sz="2400" dirty="0"/>
              <a:t> = 10 000,  50 replicas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31220-58DF-80BF-3E9A-813227CB6D22}"/>
              </a:ext>
            </a:extLst>
          </p:cNvPr>
          <p:cNvSpPr txBox="1"/>
          <p:nvPr/>
        </p:nvSpPr>
        <p:spPr>
          <a:xfrm>
            <a:off x="870983" y="5370705"/>
            <a:ext cx="712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(The figures refer to different starting city arrangements - always random)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4AA3E-99CA-EE03-D88D-06B613AB4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085" y="2674787"/>
            <a:ext cx="4043618" cy="2505600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21B69C8-C546-7410-E0C3-DBA6FB1D9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9999" y="2647484"/>
            <a:ext cx="4084205" cy="2506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E0FCC-3903-0DBD-1C54-4ADF8F092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867" y="2116688"/>
            <a:ext cx="1104697" cy="1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6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6BBD15-8B06-9D14-1F52-98BF48F0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+mj-lt"/>
              </a:rPr>
              <a:t>2-optimal </a:t>
            </a:r>
            <a:r>
              <a:rPr lang="it-IT" sz="3600" dirty="0" err="1">
                <a:latin typeface="+mj-lt"/>
              </a:rPr>
              <a:t>overlaps</a:t>
            </a:r>
            <a:r>
              <a:rPr lang="it-IT" sz="3600" dirty="0">
                <a:latin typeface="+mj-lt"/>
              </a:rPr>
              <a:t> </a:t>
            </a:r>
            <a:r>
              <a:rPr lang="it-IT" sz="3600" dirty="0" err="1">
                <a:latin typeface="+mj-lt"/>
              </a:rPr>
              <a:t>distribution</a:t>
            </a:r>
            <a:endParaRPr lang="it-IT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0D7759-3EE7-41EA-ABF9-A59837947CDC}"/>
                  </a:ext>
                </a:extLst>
              </p:cNvPr>
              <p:cNvSpPr txBox="1"/>
              <p:nvPr/>
            </p:nvSpPr>
            <p:spPr>
              <a:xfrm>
                <a:off x="873936" y="1512731"/>
                <a:ext cx="7396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/>
                  <a:t>n=25,  2-links, 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it-IT" sz="2400" dirty="0"/>
                  <a:t>,  </a:t>
                </a:r>
                <a:r>
                  <a:rPr lang="it-IT" sz="2400" dirty="0" err="1"/>
                  <a:t>ntemp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ntemp-opt</a:t>
                </a:r>
                <a:r>
                  <a:rPr lang="it-IT" sz="2400" dirty="0"/>
                  <a:t>,  50 </a:t>
                </a:r>
                <a:r>
                  <a:rPr lang="it-IT" sz="2400" dirty="0" err="1"/>
                  <a:t>replicas</a:t>
                </a:r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0D7759-3EE7-41EA-ABF9-A59837947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6" y="1512731"/>
                <a:ext cx="7396127" cy="461665"/>
              </a:xfrm>
              <a:prstGeom prst="rect">
                <a:avLst/>
              </a:prstGeom>
              <a:blipFill>
                <a:blip r:embed="rId2"/>
                <a:stretch>
                  <a:fillRect l="-1199" t="-8108" b="-29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D5679B-5A0D-6A81-27B6-7AB0B816729B}"/>
              </a:ext>
            </a:extLst>
          </p:cNvPr>
          <p:cNvSpPr txBox="1"/>
          <p:nvPr/>
        </p:nvSpPr>
        <p:spPr>
          <a:xfrm>
            <a:off x="1374069" y="2136144"/>
            <a:ext cx="2020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Random Proposal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551EB-2FFA-4167-487B-7033546D12AE}"/>
              </a:ext>
            </a:extLst>
          </p:cNvPr>
          <p:cNvSpPr txBox="1"/>
          <p:nvPr/>
        </p:nvSpPr>
        <p:spPr>
          <a:xfrm>
            <a:off x="5519472" y="2136144"/>
            <a:ext cx="2330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Simulated Annealing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EA7F3C-0B69-DF65-14A3-A471FAEE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3856E-13CC-ADDF-AD64-864A0369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581400"/>
            <a:ext cx="0" cy="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B12940-0FF8-1935-1AF1-05FDDF8DD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6" y="2543878"/>
            <a:ext cx="4241977" cy="26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DAA71F-B861-7BE6-95CD-3FC44C999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712" y="2543631"/>
            <a:ext cx="4241976" cy="2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92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FF4F5A-EF17-B1CB-578E-18F1A013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+mj-lt"/>
              </a:rPr>
              <a:t>3-optimal </a:t>
            </a:r>
            <a:r>
              <a:rPr lang="it-IT" sz="3600" dirty="0" err="1">
                <a:latin typeface="+mj-lt"/>
              </a:rPr>
              <a:t>overlaps</a:t>
            </a:r>
            <a:r>
              <a:rPr lang="it-IT" sz="3600" dirty="0">
                <a:latin typeface="+mj-lt"/>
              </a:rPr>
              <a:t> </a:t>
            </a:r>
            <a:r>
              <a:rPr lang="it-IT" sz="3600" dirty="0" err="1">
                <a:latin typeface="+mj-lt"/>
              </a:rPr>
              <a:t>distribution</a:t>
            </a:r>
            <a:endParaRPr lang="it-IT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6318C1-B07F-89DB-5D4F-BCDBCECF3814}"/>
                  </a:ext>
                </a:extLst>
              </p:cNvPr>
              <p:cNvSpPr txBox="1"/>
              <p:nvPr/>
            </p:nvSpPr>
            <p:spPr>
              <a:xfrm>
                <a:off x="873936" y="1512731"/>
                <a:ext cx="7396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/>
                  <a:t>n=25,  2-links, 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it-IT" sz="2400" dirty="0"/>
                  <a:t>,  </a:t>
                </a:r>
                <a:r>
                  <a:rPr lang="it-IT" sz="2400" dirty="0" err="1"/>
                  <a:t>ntemp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ntemp-opt</a:t>
                </a:r>
                <a:r>
                  <a:rPr lang="it-IT" sz="2400" dirty="0"/>
                  <a:t>,  50 </a:t>
                </a:r>
                <a:r>
                  <a:rPr lang="it-IT" sz="2400" dirty="0" err="1"/>
                  <a:t>replicas</a:t>
                </a:r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6318C1-B07F-89DB-5D4F-BCDBCECF3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6" y="1512731"/>
                <a:ext cx="7396127" cy="461665"/>
              </a:xfrm>
              <a:prstGeom prst="rect">
                <a:avLst/>
              </a:prstGeom>
              <a:blipFill>
                <a:blip r:embed="rId2"/>
                <a:stretch>
                  <a:fillRect l="-1199" t="-8108" b="-29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270D94D-7D86-13D7-9EAD-569D9D7D8220}"/>
              </a:ext>
            </a:extLst>
          </p:cNvPr>
          <p:cNvSpPr txBox="1"/>
          <p:nvPr/>
        </p:nvSpPr>
        <p:spPr>
          <a:xfrm>
            <a:off x="1374069" y="2136144"/>
            <a:ext cx="2020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Random 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C24BB-A7B8-CF9E-518B-122817F980A1}"/>
              </a:ext>
            </a:extLst>
          </p:cNvPr>
          <p:cNvSpPr txBox="1"/>
          <p:nvPr/>
        </p:nvSpPr>
        <p:spPr>
          <a:xfrm>
            <a:off x="5519472" y="2136144"/>
            <a:ext cx="2330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Simulated Annealing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2562D-26AB-1EF0-FB59-04FF81CD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0" y="2546244"/>
            <a:ext cx="4112450" cy="2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187294-1CED-00DF-583A-DBDEACA36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23" y="2542937"/>
            <a:ext cx="4112450" cy="2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5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CF7F76-33DB-9EAE-A5C0-87945018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>
                <a:latin typeface="+mj-lt"/>
              </a:rPr>
              <a:t>Problem</a:t>
            </a:r>
            <a:r>
              <a:rPr lang="it-IT" sz="3600" dirty="0">
                <a:latin typeface="+mj-lt"/>
              </a:rPr>
              <a:t> </a:t>
            </a:r>
            <a:r>
              <a:rPr lang="it-IT" sz="3600" dirty="0" err="1">
                <a:latin typeface="+mj-lt"/>
              </a:rPr>
              <a:t>definition</a:t>
            </a:r>
            <a:endParaRPr lang="it-IT" sz="3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24D68-1D6A-9B87-1618-1C452E8BEEA1}"/>
              </a:ext>
            </a:extLst>
          </p:cNvPr>
          <p:cNvSpPr txBox="1"/>
          <p:nvPr/>
        </p:nvSpPr>
        <p:spPr>
          <a:xfrm>
            <a:off x="589674" y="1470692"/>
            <a:ext cx="796465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 cities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All cities must be visited once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Closed path variant (e.g. A-B-C-D-E-A, n = 5)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A tour is defined by n links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n!/2 different possible tours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NP-hard problem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Benchmark for optimization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9921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E799F8-51EE-3D3E-C8DB-D2D5DEBE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+mj-lt"/>
              </a:rPr>
              <a:t>2-optimal </a:t>
            </a:r>
            <a:r>
              <a:rPr lang="it-IT" sz="3600" dirty="0" err="1">
                <a:latin typeface="+mj-lt"/>
              </a:rPr>
              <a:t>triplets</a:t>
            </a:r>
            <a:r>
              <a:rPr lang="it-IT" sz="3600" dirty="0">
                <a:latin typeface="+mj-lt"/>
              </a:rPr>
              <a:t> </a:t>
            </a:r>
            <a:r>
              <a:rPr lang="it-IT" sz="3600" dirty="0" err="1">
                <a:latin typeface="+mj-lt"/>
              </a:rPr>
              <a:t>overlap</a:t>
            </a:r>
            <a:r>
              <a:rPr lang="it-IT" sz="3600" dirty="0">
                <a:latin typeface="+mj-lt"/>
              </a:rPr>
              <a:t> </a:t>
            </a:r>
            <a:r>
              <a:rPr lang="it-IT" sz="3600" dirty="0" err="1">
                <a:latin typeface="+mj-lt"/>
              </a:rPr>
              <a:t>distributions</a:t>
            </a:r>
            <a:endParaRPr lang="it-IT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21BD18-6368-3A53-3B61-5FA79A6F1E71}"/>
                  </a:ext>
                </a:extLst>
              </p:cNvPr>
              <p:cNvSpPr txBox="1"/>
              <p:nvPr/>
            </p:nvSpPr>
            <p:spPr>
              <a:xfrm>
                <a:off x="873936" y="1512731"/>
                <a:ext cx="7396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/>
                  <a:t>n=25,  2-links, 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it-IT" sz="2400" dirty="0"/>
                  <a:t>,  </a:t>
                </a:r>
                <a:r>
                  <a:rPr lang="it-IT" sz="2400" dirty="0" err="1"/>
                  <a:t>ntemp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ntemp-opt</a:t>
                </a:r>
                <a:r>
                  <a:rPr lang="it-IT" sz="2400" dirty="0"/>
                  <a:t>,  50 </a:t>
                </a:r>
                <a:r>
                  <a:rPr lang="it-IT" sz="2400" dirty="0" err="1"/>
                  <a:t>replicas</a:t>
                </a:r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21BD18-6368-3A53-3B61-5FA79A6F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6" y="1512731"/>
                <a:ext cx="7396127" cy="461665"/>
              </a:xfrm>
              <a:prstGeom prst="rect">
                <a:avLst/>
              </a:prstGeom>
              <a:blipFill>
                <a:blip r:embed="rId2"/>
                <a:stretch>
                  <a:fillRect l="-1199" t="-8108" b="-29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432C4A-2509-94B2-2A07-09087224A5B4}"/>
              </a:ext>
            </a:extLst>
          </p:cNvPr>
          <p:cNvSpPr txBox="1"/>
          <p:nvPr/>
        </p:nvSpPr>
        <p:spPr>
          <a:xfrm>
            <a:off x="1374069" y="2136144"/>
            <a:ext cx="2020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Random 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47929-BCD8-1024-9288-85F7E446D43E}"/>
              </a:ext>
            </a:extLst>
          </p:cNvPr>
          <p:cNvSpPr txBox="1"/>
          <p:nvPr/>
        </p:nvSpPr>
        <p:spPr>
          <a:xfrm>
            <a:off x="5519472" y="2136144"/>
            <a:ext cx="2330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Simulated Annealing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4275F-D296-9AF3-0182-6E9A466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03" y="2551445"/>
            <a:ext cx="4292678" cy="266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4163DC-A97B-9067-F8D6-E51D5FE70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723" y="2542880"/>
            <a:ext cx="4241977" cy="2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7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E799F8-51EE-3D3E-C8DB-D2D5DEBE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+mj-lt"/>
              </a:rPr>
              <a:t>3-optimal </a:t>
            </a:r>
            <a:r>
              <a:rPr lang="it-IT" sz="3600" dirty="0" err="1">
                <a:latin typeface="+mj-lt"/>
              </a:rPr>
              <a:t>triplets</a:t>
            </a:r>
            <a:r>
              <a:rPr lang="it-IT" sz="3600" dirty="0">
                <a:latin typeface="+mj-lt"/>
              </a:rPr>
              <a:t> </a:t>
            </a:r>
            <a:r>
              <a:rPr lang="it-IT" sz="3600" dirty="0" err="1">
                <a:latin typeface="+mj-lt"/>
              </a:rPr>
              <a:t>overlap</a:t>
            </a:r>
            <a:r>
              <a:rPr lang="it-IT" sz="3600" dirty="0">
                <a:latin typeface="+mj-lt"/>
              </a:rPr>
              <a:t> </a:t>
            </a:r>
            <a:r>
              <a:rPr lang="it-IT" sz="3600" dirty="0" err="1">
                <a:latin typeface="+mj-lt"/>
              </a:rPr>
              <a:t>distributions</a:t>
            </a:r>
            <a:endParaRPr lang="it-IT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21BD18-6368-3A53-3B61-5FA79A6F1E71}"/>
                  </a:ext>
                </a:extLst>
              </p:cNvPr>
              <p:cNvSpPr txBox="1"/>
              <p:nvPr/>
            </p:nvSpPr>
            <p:spPr>
              <a:xfrm>
                <a:off x="873936" y="1512731"/>
                <a:ext cx="7396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/>
                  <a:t>n=25,  2-links, 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it-IT" sz="2400" dirty="0"/>
                  <a:t>,  </a:t>
                </a:r>
                <a:r>
                  <a:rPr lang="it-IT" sz="2400" dirty="0" err="1"/>
                  <a:t>ntemp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ntemp-opt</a:t>
                </a:r>
                <a:r>
                  <a:rPr lang="it-IT" sz="2400" dirty="0"/>
                  <a:t>,  50 </a:t>
                </a:r>
                <a:r>
                  <a:rPr lang="it-IT" sz="2400" dirty="0" err="1"/>
                  <a:t>replicas</a:t>
                </a:r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21BD18-6368-3A53-3B61-5FA79A6F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6" y="1512731"/>
                <a:ext cx="7396127" cy="461665"/>
              </a:xfrm>
              <a:prstGeom prst="rect">
                <a:avLst/>
              </a:prstGeom>
              <a:blipFill>
                <a:blip r:embed="rId2"/>
                <a:stretch>
                  <a:fillRect l="-1199" t="-8108" b="-29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432C4A-2509-94B2-2A07-09087224A5B4}"/>
              </a:ext>
            </a:extLst>
          </p:cNvPr>
          <p:cNvSpPr txBox="1"/>
          <p:nvPr/>
        </p:nvSpPr>
        <p:spPr>
          <a:xfrm>
            <a:off x="1374069" y="2136144"/>
            <a:ext cx="2020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Random 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47929-BCD8-1024-9288-85F7E446D43E}"/>
              </a:ext>
            </a:extLst>
          </p:cNvPr>
          <p:cNvSpPr txBox="1"/>
          <p:nvPr/>
        </p:nvSpPr>
        <p:spPr>
          <a:xfrm>
            <a:off x="5519472" y="2136144"/>
            <a:ext cx="2330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Simulated Annealing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87490-7D59-3A14-37FE-743B61F6F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55" y="2547498"/>
            <a:ext cx="4112450" cy="266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E6BF7-1A3B-671B-31E0-B30CF46C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5" y="2546097"/>
            <a:ext cx="4112450" cy="2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40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72CD74-97D3-900C-891F-B5BDE754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>
                <a:latin typeface="+mj-lt"/>
              </a:rPr>
              <a:t>Bibliography</a:t>
            </a:r>
            <a:endParaRPr lang="it-IT" sz="3600" dirty="0">
              <a:latin typeface="+mj-l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F9AFEF-2340-0261-2F40-A28EC6CFC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151671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[1]  Lin, S. (1965). Computer Solutions of the Traveling Salesman Problem. Bell System Technical Journal, 44(10), 2245–2269. </a:t>
            </a:r>
            <a:r>
              <a:rPr lang="en-US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doi</a:t>
            </a:r>
            <a:r>
              <a:rPr lang="en-US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: 10.1002/j.1538-7305.1965.tb04146.x </a:t>
            </a:r>
          </a:p>
          <a:p>
            <a:endParaRPr lang="en-US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[2]  </a:t>
            </a:r>
            <a:r>
              <a:rPr lang="en-US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Černý</a:t>
            </a:r>
            <a:r>
              <a:rPr lang="en-US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, V. (1985). Thermodynamical approach to the traveling salesman problem: An efficient simulation algorithm. Journal of Optimization Theory and Applications, 45(1), 41–51. </a:t>
            </a:r>
            <a:r>
              <a:rPr lang="en-US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doi</a:t>
            </a:r>
            <a:r>
              <a:rPr lang="en-US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: 10.1007/bf00940812 </a:t>
            </a:r>
          </a:p>
          <a:p>
            <a:endParaRPr lang="en-US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it-IT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[3]  </a:t>
            </a:r>
            <a:r>
              <a:rPr lang="it-IT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Kirkpatrick</a:t>
            </a:r>
            <a:r>
              <a:rPr lang="it-IT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, S., &amp; Toulouse, G. (1985). </a:t>
            </a:r>
            <a:r>
              <a:rPr lang="it-IT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Configuration</a:t>
            </a:r>
            <a:r>
              <a:rPr lang="it-IT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it-IT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space</a:t>
            </a:r>
            <a:r>
              <a:rPr lang="it-IT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it-IT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analysis</a:t>
            </a:r>
            <a:r>
              <a:rPr lang="it-IT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of </a:t>
            </a:r>
            <a:r>
              <a:rPr lang="it-IT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travelling</a:t>
            </a:r>
            <a:r>
              <a:rPr lang="it-IT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salesman </a:t>
            </a:r>
            <a:r>
              <a:rPr lang="it-IT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problems</a:t>
            </a:r>
            <a:r>
              <a:rPr lang="it-IT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. Journal de Physique, 46(8), 1277–1292. </a:t>
            </a:r>
            <a:r>
              <a:rPr lang="it-IT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doi</a:t>
            </a:r>
            <a:r>
              <a:rPr lang="it-IT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: 10.1051/jphys:01985004608</a:t>
            </a:r>
            <a:endParaRPr lang="en-US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endParaRPr lang="it-IT">
              <a:latin typeface="+mn-lt"/>
            </a:endParaRPr>
          </a:p>
          <a:p>
            <a:r>
              <a:rPr lang="en-US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[4]  Venkataraman, G., &amp; </a:t>
            </a:r>
            <a:r>
              <a:rPr lang="en-US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Athithan</a:t>
            </a:r>
            <a:r>
              <a:rPr lang="en-US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, G. (1991). Spin glass, the travelling salesman problem, neural networks and all that. Pramana, 36(1), 1–77. </a:t>
            </a:r>
            <a:r>
              <a:rPr lang="en-US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doi</a:t>
            </a:r>
            <a:r>
              <a:rPr lang="en-US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: 10.1007/bf02846491 </a:t>
            </a:r>
            <a:endParaRPr lang="it-IT">
              <a:latin typeface="+mn-lt"/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9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E75011-532E-F782-EA1B-9496639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600" dirty="0">
                <a:latin typeface="+mj-lt"/>
              </a:rPr>
              <a:t>λ</a:t>
            </a:r>
            <a:r>
              <a:rPr lang="it-IT" sz="3600" dirty="0">
                <a:latin typeface="+mj-lt"/>
              </a:rPr>
              <a:t>-</a:t>
            </a:r>
            <a:r>
              <a:rPr lang="it-IT" sz="3600" dirty="0" err="1">
                <a:latin typeface="+mj-lt"/>
              </a:rPr>
              <a:t>optimality</a:t>
            </a:r>
            <a:endParaRPr lang="it-IT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264D27-055E-B751-08DC-A240DBB5A22D}"/>
                  </a:ext>
                </a:extLst>
              </p:cNvPr>
              <p:cNvSpPr txBox="1"/>
              <p:nvPr/>
            </p:nvSpPr>
            <p:spPr>
              <a:xfrm>
                <a:off x="281478" y="1383681"/>
                <a:ext cx="8581043" cy="538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i="1"/>
                  <a:t>Definition</a:t>
                </a:r>
                <a:r>
                  <a:rPr lang="en-US" sz="2200"/>
                  <a:t>: a tour is said to be </a:t>
                </a:r>
                <a:r>
                  <a:rPr lang="el-GR" sz="2200"/>
                  <a:t>λ </a:t>
                </a:r>
                <a:r>
                  <a:rPr lang="en-US" sz="2200"/>
                  <a:t>-optimal if it is impossible to obtain a tour with smaller length by replacing any </a:t>
                </a:r>
                <a:r>
                  <a:rPr lang="el-GR" sz="2200"/>
                  <a:t>λ </a:t>
                </a:r>
                <a:r>
                  <a:rPr lang="en-US" sz="2200"/>
                  <a:t>of its links by any other set of </a:t>
                </a:r>
                <a:r>
                  <a:rPr lang="el-GR" sz="2200"/>
                  <a:t>λ </a:t>
                </a:r>
                <a:r>
                  <a:rPr lang="en-US" sz="2200"/>
                  <a:t>links. [1]</a:t>
                </a:r>
              </a:p>
              <a:p>
                <a:endParaRPr lang="en-US" sz="2000"/>
              </a:p>
              <a:p>
                <a:r>
                  <a:rPr lang="it-IT" sz="2200" i="1" err="1"/>
                  <a:t>Theorem</a:t>
                </a:r>
                <a:r>
                  <a:rPr lang="it-IT" sz="220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it-IT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⊃…⊃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nor/>
                          </m:rPr>
                          <a:rPr lang="el-GR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it-IT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nor/>
                          </m:rPr>
                          <a:rPr lang="el-GR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it-IT" sz="2200" b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⊃…⊃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nor/>
                          </m:rPr>
                          <a:rPr lang="it-IT" sz="2200" b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it-IT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it-IT" sz="2200"/>
                  <a:t>[1]</a:t>
                </a:r>
              </a:p>
              <a:p>
                <a:endParaRPr lang="it-IT" sz="2000"/>
              </a:p>
              <a:p>
                <a:r>
                  <a:rPr lang="en-US" sz="2200" err="1"/>
                  <a:t>Neighbourhood</a:t>
                </a:r>
                <a:r>
                  <a:rPr lang="en-US" sz="2200" i="1"/>
                  <a:t>:</a:t>
                </a:r>
              </a:p>
              <a:p>
                <a:r>
                  <a:rPr lang="en-US" sz="2000"/>
                  <a:t>With </a:t>
                </a:r>
                <a:r>
                  <a:rPr lang="el-GR" sz="2000"/>
                  <a:t>λ</a:t>
                </a:r>
                <a:r>
                  <a:rPr lang="it-IT" sz="2000"/>
                  <a:t> </a:t>
                </a:r>
                <a:r>
                  <a:rPr lang="en-US" sz="2000"/>
                  <a:t>= 2:</a:t>
                </a:r>
                <a:r>
                  <a:rPr lang="it-IT" sz="200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 =</m:t>
                        </m:r>
                        <m:d>
                          <m:d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num>
                          <m:den>
                            <m: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/>
              </a:p>
              <a:p>
                <a:r>
                  <a:rPr lang="en-US" sz="2000"/>
                  <a:t>With </a:t>
                </a:r>
                <a:r>
                  <a:rPr lang="el-GR" sz="2000"/>
                  <a:t>λ</a:t>
                </a:r>
                <a:r>
                  <a:rPr lang="it-IT" sz="2000"/>
                  <a:t> </a:t>
                </a:r>
                <a:r>
                  <a:rPr lang="en-US" sz="2000"/>
                  <a:t>= 3:    2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it-IT" sz="20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it-IT" sz="2000" i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</m:d>
                            <m: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 = 2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t-IT" sz="2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it-IT" sz="2000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it-IT" sz="20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 = 2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 sz="2000" i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p>
                                        <m:r>
                                          <a:rPr lang="it-IT" sz="20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it-IT" sz="20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it-IT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0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2000" i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r>
                                      <a:rPr lang="it-IT" sz="2000" b="0" i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2000" i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m:rPr>
                                <m:sty m:val="p"/>
                              </m:rPr>
                              <a:rPr lang="it-IT" sz="2000" i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it-IT" sz="20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it-IT" sz="20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2000"/>
              </a:p>
              <a:p>
                <a:r>
                  <a:rPr lang="en-US" sz="2000"/>
                  <a:t>In general, we have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sz="2000" dirty="0"/>
                              <m:t>λ</m:t>
                            </m:r>
                          </m:e>
                        </m:d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l-GR" sz="2000" dirty="0"/>
                                  <m:t>λ</m:t>
                                </m:r>
                              </m:den>
                            </m:f>
                          </m:e>
                        </m:d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d>
                          <m:d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sz="2000" dirty="0"/>
                              <m:t>λ</m:t>
                            </m:r>
                          </m:e>
                        </m:d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it-IT" sz="2000" i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it-IT" sz="2000" i="0">
                                <a:latin typeface="Cambria Math" panose="02040503050406030204" pitchFamily="18" charset="0"/>
                              </a:rPr>
                              <m:t>!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l-GR" sz="2000" dirty="0"/>
                              <m:t>λ</m:t>
                            </m:r>
                            <m:r>
                              <a:rPr lang="it-IT" sz="2000" i="0">
                                <a:latin typeface="Cambria Math" panose="02040503050406030204" pitchFamily="18" charset="0"/>
                              </a:rPr>
                              <m:t>!</m:t>
                            </m:r>
                            <m:d>
                              <m:d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it-IT" sz="20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l-GR" sz="2000" dirty="0"/>
                                  <m:t>λ</m:t>
                                </m:r>
                              </m:e>
                            </m:d>
                            <m:r>
                              <a:rPr lang="it-IT" sz="2000" i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nor/>
                          </m:rPr>
                          <a:rPr lang="el-GR" sz="2000" dirty="0"/>
                          <m:t>λ</m:t>
                        </m:r>
                      </m:sup>
                    </m:sSup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/>
                  <a:t>  </a:t>
                </a:r>
                <a:r>
                  <a:rPr lang="it-IT" sz="2000" err="1"/>
                  <a:t>neighbours</a:t>
                </a:r>
                <a:r>
                  <a:rPr lang="it-IT" sz="2000"/>
                  <a:t>,</a:t>
                </a:r>
              </a:p>
              <a:p>
                <a:r>
                  <a:rPr lang="it-IT" sz="2000" err="1"/>
                  <a:t>Indeed</a:t>
                </a:r>
                <a:r>
                  <a:rPr lang="it-IT" sz="2000"/>
                  <a:t> </a:t>
                </a:r>
                <a:r>
                  <a:rPr lang="it-IT" sz="2000" err="1"/>
                  <a:t>when</a:t>
                </a:r>
                <a:r>
                  <a:rPr lang="it-IT" sz="2000"/>
                  <a:t> </a:t>
                </a:r>
                <a:r>
                  <a:rPr lang="el-GR" sz="2000"/>
                  <a:t>λ</a:t>
                </a:r>
                <a:r>
                  <a:rPr lang="it-IT" sz="2000"/>
                  <a:t> </a:t>
                </a:r>
                <a:r>
                  <a:rPr lang="en-US" sz="2000"/>
                  <a:t>= n</a:t>
                </a:r>
                <a:r>
                  <a:rPr lang="it-IT" sz="2000"/>
                  <a:t>, </a:t>
                </a:r>
                <a:r>
                  <a:rPr lang="it-IT" sz="2000" err="1"/>
                  <a:t>we</a:t>
                </a:r>
                <a:r>
                  <a:rPr lang="it-IT" sz="2000"/>
                  <a:t> </a:t>
                </a:r>
                <a:r>
                  <a:rPr lang="it-IT" sz="2000" err="1"/>
                  <a:t>have</a:t>
                </a:r>
                <a:r>
                  <a:rPr lang="it-IT" sz="2000"/>
                  <a:t>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!≈</m:t>
                    </m:r>
                    <m:rad>
                      <m:radPr>
                        <m:deg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πn</m:t>
                        </m:r>
                      </m:e>
                    </m:rad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it-IT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it-I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it-IT" sz="2000"/>
                  <a:t>  for </a:t>
                </a:r>
                <a14:m>
                  <m:oMath xmlns:m="http://schemas.openxmlformats.org/officeDocument/2006/math">
                    <m:r>
                      <a:rPr lang="it-IT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it-IT" sz="2000"/>
              </a:p>
              <a:p>
                <a:endParaRPr lang="it-IT" sz="2000"/>
              </a:p>
              <a:p>
                <a:endParaRPr lang="en-US" sz="2000"/>
              </a:p>
              <a:p>
                <a:endParaRPr lang="it-IT" sz="20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0264D27-055E-B751-08DC-A240DBB5A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8" y="1383681"/>
                <a:ext cx="8581043" cy="5381986"/>
              </a:xfrm>
              <a:prstGeom prst="rect">
                <a:avLst/>
              </a:prstGeom>
              <a:blipFill>
                <a:blip r:embed="rId2"/>
                <a:stretch>
                  <a:fillRect l="-888" t="-706" r="-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94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>
                <a:latin typeface="+mj-lt"/>
              </a:rPr>
              <a:t>Lin’s</a:t>
            </a:r>
            <a:r>
              <a:rPr lang="it-IT" sz="3600" dirty="0">
                <a:latin typeface="+mj-lt"/>
              </a:rPr>
              <a:t> 2-links and 3-links </a:t>
            </a:r>
            <a:r>
              <a:rPr lang="it-IT" sz="3600" dirty="0" err="1">
                <a:latin typeface="+mj-lt"/>
              </a:rPr>
              <a:t>moves</a:t>
            </a:r>
            <a:endParaRPr lang="it-IT" sz="3600" dirty="0">
              <a:latin typeface="+mj-lt"/>
            </a:endParaRPr>
          </a:p>
        </p:txBody>
      </p:sp>
      <p:pic>
        <p:nvPicPr>
          <p:cNvPr id="5" name="Immagine 4" descr="Immagine che contiene diagramma, cerchio, schizzo&#10;&#10;Descrizione generata automaticamente">
            <a:extLst>
              <a:ext uri="{FF2B5EF4-FFF2-40B4-BE49-F238E27FC236}">
                <a16:creationId xmlns:a16="http://schemas.microsoft.com/office/drawing/2014/main" id="{A74B9B62-4167-85DD-B2AF-78AD0E36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5937"/>
            <a:ext cx="4572000" cy="1988536"/>
          </a:xfrm>
          <a:prstGeom prst="rect">
            <a:avLst/>
          </a:prstGeom>
        </p:spPr>
      </p:pic>
      <p:pic>
        <p:nvPicPr>
          <p:cNvPr id="6" name="Immagine 5" descr="Immagine che contiene diagramma, schizzo, disegno, Disegno tecnico&#10;&#10;Descrizione generata automaticamente">
            <a:extLst>
              <a:ext uri="{FF2B5EF4-FFF2-40B4-BE49-F238E27FC236}">
                <a16:creationId xmlns:a16="http://schemas.microsoft.com/office/drawing/2014/main" id="{DF5F8CC3-CFC4-2E21-74F9-A98ABF2A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361" y="1558909"/>
            <a:ext cx="4569639" cy="42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08DF55-83DF-F34E-527F-8CF2D892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+mj-lt"/>
              </a:rPr>
              <a:t>The </a:t>
            </a:r>
            <a:r>
              <a:rPr lang="it-IT" sz="3600" dirty="0" err="1">
                <a:latin typeface="+mj-lt"/>
              </a:rPr>
              <a:t>algorithms</a:t>
            </a:r>
            <a:endParaRPr lang="it-IT" sz="3600" dirty="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10751F-A417-1940-386E-66C6320B67DA}"/>
              </a:ext>
            </a:extLst>
          </p:cNvPr>
          <p:cNvSpPr txBox="1"/>
          <p:nvPr/>
        </p:nvSpPr>
        <p:spPr>
          <a:xfrm>
            <a:off x="464242" y="1607053"/>
            <a:ext cx="8229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Two-cities-</a:t>
            </a:r>
            <a:r>
              <a:rPr lang="it-IT" sz="2000" err="1"/>
              <a:t>exchange</a:t>
            </a:r>
            <a:r>
              <a:rPr lang="it-IT" sz="2000"/>
              <a:t>, 2-optimal and 3-optimal </a:t>
            </a:r>
            <a:r>
              <a:rPr lang="it-IT" sz="2000" err="1"/>
              <a:t>deterministic</a:t>
            </a:r>
            <a:r>
              <a:rPr lang="it-IT" sz="2000"/>
              <a:t> </a:t>
            </a:r>
            <a:r>
              <a:rPr lang="it-IT" sz="2000" err="1"/>
              <a:t>algorithms</a:t>
            </a:r>
            <a:r>
              <a:rPr lang="it-IT" sz="2000"/>
              <a:t> (</a:t>
            </a:r>
            <a:r>
              <a:rPr lang="it-IT" sz="2000" err="1"/>
              <a:t>at</a:t>
            </a:r>
            <a:r>
              <a:rPr lang="it-IT" sz="2000"/>
              <a:t> </a:t>
            </a:r>
            <a:r>
              <a:rPr lang="it-IT" sz="2000" err="1"/>
              <a:t>each</a:t>
            </a:r>
            <a:r>
              <a:rPr lang="it-IT" sz="2000"/>
              <a:t> step </a:t>
            </a:r>
            <a:r>
              <a:rPr lang="it-IT" sz="2000" err="1"/>
              <a:t>all</a:t>
            </a:r>
            <a:r>
              <a:rPr lang="it-IT" sz="2000"/>
              <a:t> </a:t>
            </a:r>
            <a:r>
              <a:rPr lang="it-IT" sz="2000" err="1"/>
              <a:t>neighbours</a:t>
            </a:r>
            <a:r>
              <a:rPr lang="it-IT" sz="2000"/>
              <a:t> are </a:t>
            </a:r>
            <a:r>
              <a:rPr lang="it-IT" sz="2000" err="1"/>
              <a:t>visited</a:t>
            </a:r>
            <a:r>
              <a:rPr lang="it-IT" sz="2000"/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Two-cities-</a:t>
            </a:r>
            <a:r>
              <a:rPr lang="it-IT" sz="2000" err="1"/>
              <a:t>exchange</a:t>
            </a:r>
            <a:r>
              <a:rPr lang="it-IT" sz="2000"/>
              <a:t>, 2-links and 3-links Random </a:t>
            </a:r>
            <a:r>
              <a:rPr lang="it-IT" sz="2000" err="1"/>
              <a:t>Proposal</a:t>
            </a:r>
            <a:r>
              <a:rPr lang="it-IT" sz="2000"/>
              <a:t> </a:t>
            </a:r>
            <a:r>
              <a:rPr lang="it-IT" sz="2000" err="1"/>
              <a:t>algorithms</a:t>
            </a:r>
            <a:r>
              <a:rPr lang="it-IT" sz="2000"/>
              <a:t> (</a:t>
            </a:r>
            <a:r>
              <a:rPr lang="it-IT" sz="2000" err="1"/>
              <a:t>simulated</a:t>
            </a:r>
            <a:r>
              <a:rPr lang="it-IT" sz="2000"/>
              <a:t> </a:t>
            </a:r>
            <a:r>
              <a:rPr lang="it-IT" sz="2000" err="1"/>
              <a:t>annealing</a:t>
            </a:r>
            <a:r>
              <a:rPr lang="it-IT" sz="2000"/>
              <a:t> with T=0).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Two-cities-</a:t>
            </a:r>
            <a:r>
              <a:rPr lang="it-IT" sz="2000" err="1"/>
              <a:t>exchange</a:t>
            </a:r>
            <a:r>
              <a:rPr lang="it-IT" sz="2000"/>
              <a:t>, 2-links and 3-links </a:t>
            </a:r>
            <a:r>
              <a:rPr lang="it-IT" sz="2000" err="1"/>
              <a:t>Simulated</a:t>
            </a:r>
            <a:r>
              <a:rPr lang="it-IT" sz="2000"/>
              <a:t> </a:t>
            </a:r>
            <a:r>
              <a:rPr lang="it-IT" sz="2000" err="1"/>
              <a:t>Annealing</a:t>
            </a:r>
            <a:r>
              <a:rPr lang="it-IT" sz="200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CEDEB26C-0EFD-38DE-0C41-BCAF10969A30}"/>
                  </a:ext>
                </a:extLst>
              </p:cNvPr>
              <p:cNvSpPr txBox="1"/>
              <p:nvPr/>
            </p:nvSpPr>
            <p:spPr>
              <a:xfrm>
                <a:off x="4336048" y="4096121"/>
                <a:ext cx="4773920" cy="2260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sz="2000"/>
              </a:p>
              <a:p>
                <a:r>
                  <a:rPr lang="it-IT" sz="2000" err="1"/>
                  <a:t>Continuous</a:t>
                </a:r>
                <a:r>
                  <a:rPr lang="it-IT" sz="2000"/>
                  <a:t> </a:t>
                </a:r>
                <a:r>
                  <a:rPr lang="it-IT" sz="2000" err="1"/>
                  <a:t>logarithmic</a:t>
                </a:r>
                <a:r>
                  <a:rPr lang="it-IT" sz="2000"/>
                  <a:t> </a:t>
                </a:r>
                <a:r>
                  <a:rPr lang="it-IT" sz="2000" err="1"/>
                  <a:t>cooling</a:t>
                </a:r>
                <a:r>
                  <a:rPr lang="it-IT" sz="2000"/>
                  <a:t> strategy:</a:t>
                </a:r>
              </a:p>
              <a:p>
                <a:endParaRPr lang="it-IT" sz="2400"/>
              </a:p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</m:e>
                            </m:d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r>
                  <a:rPr lang="it-IT" sz="2000"/>
                  <a:t>	  ,  t</a:t>
                </a:r>
                <a:r>
                  <a:rPr lang="it-IT" sz="2000" baseline="-25000"/>
                  <a:t>0</a:t>
                </a:r>
                <a:r>
                  <a:rPr lang="it-IT" sz="2000"/>
                  <a:t> = 1, k = 10</a:t>
                </a:r>
                <a:r>
                  <a:rPr lang="it-IT" sz="2000" baseline="30000"/>
                  <a:t>6 </a:t>
                </a:r>
                <a:endParaRPr lang="it-IT" sz="2000"/>
              </a:p>
              <a:p>
                <a:endParaRPr lang="it-IT" sz="2000"/>
              </a:p>
              <a:p>
                <a:endParaRPr lang="it-IT" sz="200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CEDEB26C-0EFD-38DE-0C41-BCAF1096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048" y="4096121"/>
                <a:ext cx="4773920" cy="2260234"/>
              </a:xfrm>
              <a:prstGeom prst="rect">
                <a:avLst/>
              </a:prstGeom>
              <a:blipFill>
                <a:blip r:embed="rId2"/>
                <a:stretch>
                  <a:fillRect l="-1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magine 1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8819517-80D3-2E93-3F01-9E73CBCE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8" y="4122423"/>
            <a:ext cx="3039555" cy="19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2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C8437-0555-1530-7079-CB39BC7B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 err="1">
                <a:latin typeface="+mj-lt"/>
              </a:rPr>
              <a:t>Simulated</a:t>
            </a:r>
            <a:r>
              <a:rPr lang="it-IT" sz="3600" dirty="0">
                <a:latin typeface="+mj-lt"/>
              </a:rPr>
              <a:t> </a:t>
            </a:r>
            <a:r>
              <a:rPr lang="it-IT" sz="3600" dirty="0" err="1">
                <a:latin typeface="+mj-lt"/>
              </a:rPr>
              <a:t>Annealing</a:t>
            </a:r>
            <a:r>
              <a:rPr lang="it-IT" sz="3600" dirty="0">
                <a:latin typeface="+mj-lt"/>
              </a:rPr>
              <a:t>: </a:t>
            </a:r>
            <a:r>
              <a:rPr lang="it-IT" sz="3600" dirty="0" err="1">
                <a:latin typeface="+mj-lt"/>
              </a:rPr>
              <a:t>cooling</a:t>
            </a:r>
            <a:r>
              <a:rPr lang="it-IT" sz="3600" dirty="0">
                <a:latin typeface="+mj-lt"/>
              </a:rPr>
              <a:t> strategy</a:t>
            </a:r>
          </a:p>
        </p:txBody>
      </p:sp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3A43D02-D4FF-7834-B63A-6E5EB745B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409" y="3983514"/>
            <a:ext cx="3148563" cy="1999921"/>
          </a:xfrm>
          <a:prstGeom prst="rect">
            <a:avLst/>
          </a:prstGeom>
        </p:spPr>
      </p:pic>
      <p:pic>
        <p:nvPicPr>
          <p:cNvPr id="14" name="Immagine 13" descr="Immagine che contiene linea, Diagramma, testo, schermata&#10;&#10;Descrizione generata automaticamente">
            <a:extLst>
              <a:ext uri="{FF2B5EF4-FFF2-40B4-BE49-F238E27FC236}">
                <a16:creationId xmlns:a16="http://schemas.microsoft.com/office/drawing/2014/main" id="{E6EA9031-F7D3-EDFA-B3EF-650D85E2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78" y="3983515"/>
            <a:ext cx="3148563" cy="1999921"/>
          </a:xfrm>
          <a:prstGeom prst="rect">
            <a:avLst/>
          </a:prstGeom>
        </p:spPr>
      </p:pic>
      <p:pic>
        <p:nvPicPr>
          <p:cNvPr id="16" name="Immagine 15" descr="Immagine che contiene testo, diagramma&#10;&#10;Descrizione generata automaticamente">
            <a:extLst>
              <a:ext uri="{FF2B5EF4-FFF2-40B4-BE49-F238E27FC236}">
                <a16:creationId xmlns:a16="http://schemas.microsoft.com/office/drawing/2014/main" id="{FC3DF288-82F3-DCC8-D98E-293B87875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409" y="1660428"/>
            <a:ext cx="3185715" cy="1999922"/>
          </a:xfrm>
          <a:prstGeom prst="rect">
            <a:avLst/>
          </a:prstGeom>
        </p:spPr>
      </p:pic>
      <p:pic>
        <p:nvPicPr>
          <p:cNvPr id="18" name="Immagine 17" descr="Immagine che contiene testo, linea, diagramma&#10;&#10;Descrizione generata automaticamente">
            <a:extLst>
              <a:ext uri="{FF2B5EF4-FFF2-40B4-BE49-F238E27FC236}">
                <a16:creationId xmlns:a16="http://schemas.microsoft.com/office/drawing/2014/main" id="{BAE3A1BE-D0CE-FD37-3946-044D32B28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878" y="1660428"/>
            <a:ext cx="3185715" cy="1999922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C83226A-962F-8F7F-C3C7-1577014652D7}"/>
              </a:ext>
            </a:extLst>
          </p:cNvPr>
          <p:cNvSpPr txBox="1"/>
          <p:nvPr/>
        </p:nvSpPr>
        <p:spPr>
          <a:xfrm>
            <a:off x="1016301" y="3660350"/>
            <a:ext cx="33619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i="1" err="1"/>
              <a:t>Accepted</a:t>
            </a:r>
            <a:r>
              <a:rPr lang="it-IT" sz="1500"/>
              <a:t> tour </a:t>
            </a:r>
            <a:r>
              <a:rPr lang="it-IT" sz="1500" err="1"/>
              <a:t>lengths</a:t>
            </a:r>
            <a:r>
              <a:rPr lang="it-IT" sz="1500"/>
              <a:t> </a:t>
            </a:r>
            <a:r>
              <a:rPr lang="it-IT" sz="1500" err="1"/>
              <a:t>during</a:t>
            </a:r>
            <a:r>
              <a:rPr lang="it-IT" sz="1500"/>
              <a:t> a </a:t>
            </a:r>
            <a:r>
              <a:rPr lang="it-IT" sz="1500" b="1"/>
              <a:t>RP</a:t>
            </a:r>
            <a:r>
              <a:rPr lang="it-IT" sz="1500"/>
              <a:t> </a:t>
            </a:r>
            <a:r>
              <a:rPr lang="it-IT" sz="1500" err="1"/>
              <a:t>run</a:t>
            </a:r>
            <a:endParaRPr lang="it-IT" sz="1500"/>
          </a:p>
        </p:txBody>
      </p:sp>
      <p:sp>
        <p:nvSpPr>
          <p:cNvPr id="4" name="CasellaDiTesto 20">
            <a:extLst>
              <a:ext uri="{FF2B5EF4-FFF2-40B4-BE49-F238E27FC236}">
                <a16:creationId xmlns:a16="http://schemas.microsoft.com/office/drawing/2014/main" id="{22340665-5F31-0482-A325-152D103BB565}"/>
              </a:ext>
            </a:extLst>
          </p:cNvPr>
          <p:cNvSpPr txBox="1"/>
          <p:nvPr/>
        </p:nvSpPr>
        <p:spPr>
          <a:xfrm>
            <a:off x="1016302" y="1367349"/>
            <a:ext cx="33619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i="1" err="1"/>
              <a:t>Proposed</a:t>
            </a:r>
            <a:r>
              <a:rPr lang="it-IT" sz="1500"/>
              <a:t> tour </a:t>
            </a:r>
            <a:r>
              <a:rPr lang="it-IT" sz="1500" err="1"/>
              <a:t>lengths</a:t>
            </a:r>
            <a:r>
              <a:rPr lang="it-IT" sz="1500"/>
              <a:t> </a:t>
            </a:r>
            <a:r>
              <a:rPr lang="it-IT" sz="1500" err="1"/>
              <a:t>during</a:t>
            </a:r>
            <a:r>
              <a:rPr lang="it-IT" sz="1500"/>
              <a:t> a </a:t>
            </a:r>
            <a:r>
              <a:rPr lang="it-IT" sz="1500" b="1"/>
              <a:t>RP</a:t>
            </a:r>
            <a:r>
              <a:rPr lang="it-IT" sz="1500"/>
              <a:t> </a:t>
            </a:r>
            <a:r>
              <a:rPr lang="it-IT" sz="1500" err="1"/>
              <a:t>run</a:t>
            </a:r>
            <a:endParaRPr lang="it-IT" sz="1500"/>
          </a:p>
        </p:txBody>
      </p:sp>
      <p:sp>
        <p:nvSpPr>
          <p:cNvPr id="5" name="CasellaDiTesto 20">
            <a:extLst>
              <a:ext uri="{FF2B5EF4-FFF2-40B4-BE49-F238E27FC236}">
                <a16:creationId xmlns:a16="http://schemas.microsoft.com/office/drawing/2014/main" id="{94882472-28C7-E33D-5E84-C2283B6098CC}"/>
              </a:ext>
            </a:extLst>
          </p:cNvPr>
          <p:cNvSpPr txBox="1"/>
          <p:nvPr/>
        </p:nvSpPr>
        <p:spPr>
          <a:xfrm>
            <a:off x="4765763" y="3660350"/>
            <a:ext cx="33619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i="1" err="1"/>
              <a:t>Accepted</a:t>
            </a:r>
            <a:r>
              <a:rPr lang="it-IT" sz="1500"/>
              <a:t> tour </a:t>
            </a:r>
            <a:r>
              <a:rPr lang="it-IT" sz="1500" err="1"/>
              <a:t>lengths</a:t>
            </a:r>
            <a:r>
              <a:rPr lang="it-IT" sz="1500"/>
              <a:t> </a:t>
            </a:r>
            <a:r>
              <a:rPr lang="it-IT" sz="1500" err="1"/>
              <a:t>during</a:t>
            </a:r>
            <a:r>
              <a:rPr lang="it-IT" sz="1500"/>
              <a:t> a </a:t>
            </a:r>
            <a:r>
              <a:rPr lang="it-IT" sz="1500" b="1"/>
              <a:t>SA</a:t>
            </a:r>
            <a:r>
              <a:rPr lang="it-IT" sz="1500"/>
              <a:t> </a:t>
            </a:r>
            <a:r>
              <a:rPr lang="it-IT" sz="1500" err="1"/>
              <a:t>run</a:t>
            </a:r>
            <a:endParaRPr lang="it-IT" sz="1500"/>
          </a:p>
        </p:txBody>
      </p:sp>
      <p:sp>
        <p:nvSpPr>
          <p:cNvPr id="6" name="CasellaDiTesto 20">
            <a:extLst>
              <a:ext uri="{FF2B5EF4-FFF2-40B4-BE49-F238E27FC236}">
                <a16:creationId xmlns:a16="http://schemas.microsoft.com/office/drawing/2014/main" id="{18EAC8FA-66B3-887C-23D1-DC4F8896A5B6}"/>
              </a:ext>
            </a:extLst>
          </p:cNvPr>
          <p:cNvSpPr txBox="1"/>
          <p:nvPr/>
        </p:nvSpPr>
        <p:spPr>
          <a:xfrm>
            <a:off x="4765763" y="1367348"/>
            <a:ext cx="33619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i="1" err="1"/>
              <a:t>Proposed</a:t>
            </a:r>
            <a:r>
              <a:rPr lang="it-IT" sz="1500"/>
              <a:t> tour </a:t>
            </a:r>
            <a:r>
              <a:rPr lang="it-IT" sz="1500" err="1"/>
              <a:t>lengths</a:t>
            </a:r>
            <a:r>
              <a:rPr lang="it-IT" sz="1500"/>
              <a:t> </a:t>
            </a:r>
            <a:r>
              <a:rPr lang="it-IT" sz="1500" err="1"/>
              <a:t>during</a:t>
            </a:r>
            <a:r>
              <a:rPr lang="it-IT" sz="1500"/>
              <a:t> a </a:t>
            </a:r>
            <a:r>
              <a:rPr lang="it-IT" sz="1500" b="1"/>
              <a:t>SA</a:t>
            </a:r>
            <a:r>
              <a:rPr lang="it-IT" sz="1500"/>
              <a:t> </a:t>
            </a:r>
            <a:r>
              <a:rPr lang="it-IT" sz="1500" err="1"/>
              <a:t>run</a:t>
            </a:r>
            <a:endParaRPr lang="it-IT" sz="1500"/>
          </a:p>
        </p:txBody>
      </p:sp>
    </p:spTree>
    <p:extLst>
      <p:ext uri="{BB962C8B-B14F-4D97-AF65-F5344CB8AC3E}">
        <p14:creationId xmlns:p14="http://schemas.microsoft.com/office/powerpoint/2010/main" val="168383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B3F983-0DB3-BDFB-1FC8-9B124966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 err="1">
                <a:latin typeface="+mj-lt"/>
              </a:rPr>
              <a:t>Deterministic</a:t>
            </a:r>
            <a:r>
              <a:rPr lang="it-IT" sz="3600" dirty="0">
                <a:latin typeface="+mj-lt"/>
              </a:rPr>
              <a:t> </a:t>
            </a:r>
            <a:r>
              <a:rPr lang="it-IT" sz="3600" dirty="0" err="1">
                <a:latin typeface="+mj-lt"/>
              </a:rPr>
              <a:t>algorithms</a:t>
            </a:r>
            <a:r>
              <a:rPr lang="it-IT" sz="3600" dirty="0">
                <a:latin typeface="+mj-lt"/>
              </a:rPr>
              <a:t>: </a:t>
            </a:r>
            <a:r>
              <a:rPr lang="it-IT" sz="3600" dirty="0" err="1">
                <a:latin typeface="+mj-lt"/>
              </a:rPr>
              <a:t>move</a:t>
            </a:r>
            <a:r>
              <a:rPr lang="it-IT" sz="3600" dirty="0">
                <a:latin typeface="+mj-lt"/>
              </a:rPr>
              <a:t> strategy</a:t>
            </a:r>
          </a:p>
        </p:txBody>
      </p:sp>
      <p:pic>
        <p:nvPicPr>
          <p:cNvPr id="5" name="Immagine 4" descr="Immagine che contiene diagramma, linea, origami&#10;&#10;Descrizione generata automaticamente">
            <a:extLst>
              <a:ext uri="{FF2B5EF4-FFF2-40B4-BE49-F238E27FC236}">
                <a16:creationId xmlns:a16="http://schemas.microsoft.com/office/drawing/2014/main" id="{D31564B7-06D2-E538-3AFA-414C168D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" y="1818044"/>
            <a:ext cx="2232375" cy="2525891"/>
          </a:xfrm>
          <a:prstGeom prst="rect">
            <a:avLst/>
          </a:prstGeom>
        </p:spPr>
      </p:pic>
      <p:pic>
        <p:nvPicPr>
          <p:cNvPr id="7" name="Immagine 6" descr="Immagine che contiene diagramma, schizzo, linea, origami&#10;&#10;Descrizione generata automaticamente">
            <a:extLst>
              <a:ext uri="{FF2B5EF4-FFF2-40B4-BE49-F238E27FC236}">
                <a16:creationId xmlns:a16="http://schemas.microsoft.com/office/drawing/2014/main" id="{DDA77A94-192E-2BC0-8408-4B8CCB5A2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95" y="1818044"/>
            <a:ext cx="2232375" cy="2525890"/>
          </a:xfrm>
          <a:prstGeom prst="rect">
            <a:avLst/>
          </a:prstGeom>
        </p:spPr>
      </p:pic>
      <p:pic>
        <p:nvPicPr>
          <p:cNvPr id="9" name="Immagine 8" descr="Immagine che contiene diagramma, schizzo, linea, origami&#10;&#10;Descrizione generata automaticamente">
            <a:extLst>
              <a:ext uri="{FF2B5EF4-FFF2-40B4-BE49-F238E27FC236}">
                <a16:creationId xmlns:a16="http://schemas.microsoft.com/office/drawing/2014/main" id="{DA7A62AC-91F5-48B7-DAF7-5A5531F96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910" y="1818044"/>
            <a:ext cx="2232375" cy="2525890"/>
          </a:xfrm>
          <a:prstGeom prst="rect">
            <a:avLst/>
          </a:prstGeom>
        </p:spPr>
      </p:pic>
      <p:pic>
        <p:nvPicPr>
          <p:cNvPr id="11" name="Immagine 10" descr="Immagine che contiene diagramma, schizzo, origami, modello&#10;&#10;Descrizione generata automaticamente">
            <a:extLst>
              <a:ext uri="{FF2B5EF4-FFF2-40B4-BE49-F238E27FC236}">
                <a16:creationId xmlns:a16="http://schemas.microsoft.com/office/drawing/2014/main" id="{4B42273E-3FDE-16FB-F4EA-FB5587E22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25" y="1818044"/>
            <a:ext cx="2232375" cy="25258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CF9928-979A-694B-28D4-BCBFB8D11A2B}"/>
              </a:ext>
            </a:extLst>
          </p:cNvPr>
          <p:cNvSpPr txBox="1"/>
          <p:nvPr/>
        </p:nvSpPr>
        <p:spPr>
          <a:xfrm>
            <a:off x="50034" y="4668574"/>
            <a:ext cx="2163097" cy="33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/>
              <a:t>Starting</a:t>
            </a:r>
            <a:r>
              <a:rPr lang="it-IT" sz="1600" b="1"/>
              <a:t> tour </a:t>
            </a:r>
            <a:r>
              <a:rPr lang="it-IT" sz="1600"/>
              <a:t>for </a:t>
            </a:r>
            <a:r>
              <a:rPr lang="it-IT" sz="1600" err="1"/>
              <a:t>n</a:t>
            </a:r>
            <a:r>
              <a:rPr lang="it-IT" sz="1600"/>
              <a:t>=25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47337B-4FB4-16EF-6F34-0CA998F1B329}"/>
              </a:ext>
            </a:extLst>
          </p:cNvPr>
          <p:cNvSpPr txBox="1"/>
          <p:nvPr/>
        </p:nvSpPr>
        <p:spPr>
          <a:xfrm>
            <a:off x="2480955" y="4406887"/>
            <a:ext cx="20647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/>
              <a:t>Two-</a:t>
            </a:r>
            <a:r>
              <a:rPr lang="it-IT" sz="1600" b="1" err="1"/>
              <a:t>exchange</a:t>
            </a:r>
            <a:r>
              <a:rPr lang="it-IT" sz="1600"/>
              <a:t> sol. after 16 steps </a:t>
            </a:r>
          </a:p>
          <a:p>
            <a:r>
              <a:rPr lang="it-IT" sz="1600" err="1"/>
              <a:t>Length</a:t>
            </a:r>
            <a:r>
              <a:rPr lang="it-IT" sz="1600"/>
              <a:t> = </a:t>
            </a:r>
            <a:r>
              <a:rPr lang="it-IT" sz="1600" b="0" i="0" u="none" strike="noStrike"/>
              <a:t>5.30281</a:t>
            </a:r>
            <a:endParaRPr lang="it-IT" sz="160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1BCAE43-8310-3C2E-F663-6B53386E4BDF}"/>
              </a:ext>
            </a:extLst>
          </p:cNvPr>
          <p:cNvSpPr txBox="1"/>
          <p:nvPr/>
        </p:nvSpPr>
        <p:spPr>
          <a:xfrm>
            <a:off x="4781268" y="4406887"/>
            <a:ext cx="20647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/>
              <a:t>2-optimal</a:t>
            </a:r>
            <a:r>
              <a:rPr lang="it-IT" sz="1600"/>
              <a:t> sol. after 18 steps </a:t>
            </a:r>
          </a:p>
          <a:p>
            <a:r>
              <a:rPr lang="it-IT" sz="1600" err="1"/>
              <a:t>Length</a:t>
            </a:r>
            <a:r>
              <a:rPr lang="it-IT" sz="1600"/>
              <a:t> = </a:t>
            </a:r>
            <a:r>
              <a:rPr lang="it-IT" sz="1600" b="0" i="0" u="none" strike="noStrike"/>
              <a:t>4.08234</a:t>
            </a:r>
            <a:endParaRPr lang="it-IT" sz="16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B76593-91DB-A91B-47EA-C75AF7AEB122}"/>
              </a:ext>
            </a:extLst>
          </p:cNvPr>
          <p:cNvSpPr txBox="1"/>
          <p:nvPr/>
        </p:nvSpPr>
        <p:spPr>
          <a:xfrm>
            <a:off x="7079226" y="4406887"/>
            <a:ext cx="20647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/>
              <a:t>3-optimal</a:t>
            </a:r>
            <a:r>
              <a:rPr lang="it-IT" sz="1600"/>
              <a:t> sol. after 15 steps </a:t>
            </a:r>
          </a:p>
          <a:p>
            <a:r>
              <a:rPr lang="it-IT" sz="1600" err="1"/>
              <a:t>Length</a:t>
            </a:r>
            <a:r>
              <a:rPr lang="it-IT" sz="1600"/>
              <a:t> = </a:t>
            </a:r>
            <a:r>
              <a:rPr lang="it-IT" sz="1600" b="0" i="0" u="none" strike="noStrike"/>
              <a:t>3.8312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413872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4DA47D-19C3-5FAB-DF48-76B1BFAA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139166"/>
            <a:ext cx="8809505" cy="840400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+mj-lt"/>
              </a:rPr>
              <a:t>Fixed</a:t>
            </a:r>
            <a:r>
              <a:rPr lang="it-IT" sz="3600" dirty="0">
                <a:latin typeface="+mj-lt"/>
              </a:rPr>
              <a:t> cost: </a:t>
            </a:r>
            <a:r>
              <a:rPr lang="it-IT" sz="3600" dirty="0" err="1">
                <a:latin typeface="+mj-lt"/>
              </a:rPr>
              <a:t>two-exchange</a:t>
            </a:r>
            <a:r>
              <a:rPr lang="it-IT" sz="3600" dirty="0">
                <a:latin typeface="+mj-lt"/>
              </a:rPr>
              <a:t> </a:t>
            </a:r>
            <a:r>
              <a:rPr lang="it-IT" sz="3600" dirty="0" err="1">
                <a:latin typeface="+mj-lt"/>
              </a:rPr>
              <a:t>move</a:t>
            </a:r>
            <a:r>
              <a:rPr lang="it-IT" sz="3600" dirty="0">
                <a:latin typeface="+mj-lt"/>
              </a:rPr>
              <a:t> (</a:t>
            </a:r>
            <a:r>
              <a:rPr lang="it-IT" sz="3600" dirty="0" err="1">
                <a:latin typeface="+mj-lt"/>
              </a:rPr>
              <a:t>polygon</a:t>
            </a:r>
            <a:r>
              <a:rPr lang="it-IT" sz="3600" dirty="0">
                <a:latin typeface="+mj-lt"/>
              </a:rPr>
              <a:t>)</a:t>
            </a:r>
          </a:p>
        </p:txBody>
      </p:sp>
      <p:pic>
        <p:nvPicPr>
          <p:cNvPr id="5" name="Immagine 4" descr="Immagine che contiene linea, diagramma, origami, modello&#10;&#10;Descrizione generata automaticamente">
            <a:extLst>
              <a:ext uri="{FF2B5EF4-FFF2-40B4-BE49-F238E27FC236}">
                <a16:creationId xmlns:a16="http://schemas.microsoft.com/office/drawing/2014/main" id="{BA631C99-1B49-0C68-DB38-B551B8BFF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738"/>
            <a:ext cx="2243893" cy="2192470"/>
          </a:xfrm>
          <a:prstGeom prst="rect">
            <a:avLst/>
          </a:prstGeom>
        </p:spPr>
      </p:pic>
      <p:pic>
        <p:nvPicPr>
          <p:cNvPr id="7" name="Immagine 6" descr="Immagine che contiene diagramma, linea, schizzo&#10;&#10;Descrizione generata automaticamente">
            <a:extLst>
              <a:ext uri="{FF2B5EF4-FFF2-40B4-BE49-F238E27FC236}">
                <a16:creationId xmlns:a16="http://schemas.microsoft.com/office/drawing/2014/main" id="{0F8B0404-9C21-A892-B33E-B179A6A8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48" y="2148737"/>
            <a:ext cx="2243894" cy="2192471"/>
          </a:xfrm>
          <a:prstGeom prst="rect">
            <a:avLst/>
          </a:prstGeom>
        </p:spPr>
      </p:pic>
      <p:pic>
        <p:nvPicPr>
          <p:cNvPr id="9" name="Immagine 8" descr="Immagine che contiene diagramma, linea, schizzo, Diagramma&#10;&#10;Descrizione generata automaticamente">
            <a:extLst>
              <a:ext uri="{FF2B5EF4-FFF2-40B4-BE49-F238E27FC236}">
                <a16:creationId xmlns:a16="http://schemas.microsoft.com/office/drawing/2014/main" id="{72215C7F-FA46-188C-52FA-4DC2A9107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48737"/>
            <a:ext cx="2243895" cy="2192472"/>
          </a:xfrm>
          <a:prstGeom prst="rect">
            <a:avLst/>
          </a:prstGeom>
        </p:spPr>
      </p:pic>
      <p:pic>
        <p:nvPicPr>
          <p:cNvPr id="11" name="Immagine 10" descr="Immagine che contiene diagramma, schizzo, linea&#10;&#10;Descrizione generata automaticamente">
            <a:extLst>
              <a:ext uri="{FF2B5EF4-FFF2-40B4-BE49-F238E27FC236}">
                <a16:creationId xmlns:a16="http://schemas.microsoft.com/office/drawing/2014/main" id="{C308FA90-BD00-28C8-BAD8-E2D88B1DE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105" y="2148737"/>
            <a:ext cx="2243895" cy="219247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46F3C35-48B3-04F1-5C8C-9B05EA8BFA21}"/>
              </a:ext>
            </a:extLst>
          </p:cNvPr>
          <p:cNvSpPr txBox="1"/>
          <p:nvPr/>
        </p:nvSpPr>
        <p:spPr>
          <a:xfrm>
            <a:off x="40397" y="4651227"/>
            <a:ext cx="216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/>
              <a:t>Starting</a:t>
            </a:r>
            <a:r>
              <a:rPr lang="it-IT" sz="1600" b="1"/>
              <a:t> tour </a:t>
            </a:r>
            <a:r>
              <a:rPr lang="it-IT" sz="1600"/>
              <a:t>for </a:t>
            </a:r>
            <a:r>
              <a:rPr lang="it-IT" sz="1600" err="1"/>
              <a:t>n</a:t>
            </a:r>
            <a:r>
              <a:rPr lang="it-IT" sz="1600"/>
              <a:t>=25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D1C79B-E9A7-3E1B-AD82-658939C1B0F4}"/>
              </a:ext>
            </a:extLst>
          </p:cNvPr>
          <p:cNvSpPr txBox="1"/>
          <p:nvPr/>
        </p:nvSpPr>
        <p:spPr>
          <a:xfrm>
            <a:off x="2457420" y="4405007"/>
            <a:ext cx="206477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err="1"/>
              <a:t>Deterministic</a:t>
            </a:r>
            <a:r>
              <a:rPr lang="it-IT" sz="1600"/>
              <a:t> sol. after 15 steps</a:t>
            </a:r>
          </a:p>
          <a:p>
            <a:r>
              <a:rPr lang="it-IT" sz="1600" err="1"/>
              <a:t>Length</a:t>
            </a:r>
            <a:r>
              <a:rPr lang="it-IT" sz="1600"/>
              <a:t> =</a:t>
            </a:r>
            <a:r>
              <a:rPr lang="it-IT" sz="1600" b="0" i="0" u="none" strike="noStrike"/>
              <a:t>12.0778</a:t>
            </a:r>
            <a:endParaRPr lang="it-IT" sz="160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26D103E-A4B3-C2DF-D725-804FC84B89E7}"/>
              </a:ext>
            </a:extLst>
          </p:cNvPr>
          <p:cNvSpPr txBox="1"/>
          <p:nvPr/>
        </p:nvSpPr>
        <p:spPr>
          <a:xfrm>
            <a:off x="4698971" y="4405006"/>
            <a:ext cx="206477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>
                <a:cs typeface="Calibri" panose="020F0502020204030204" pitchFamily="34" charset="0"/>
              </a:rPr>
              <a:t>Random </a:t>
            </a:r>
            <a:r>
              <a:rPr lang="it-IT" sz="1600" b="1" err="1">
                <a:cs typeface="Calibri" panose="020F0502020204030204" pitchFamily="34" charset="0"/>
              </a:rPr>
              <a:t>proposal</a:t>
            </a:r>
            <a:r>
              <a:rPr lang="it-IT" sz="1600" b="1">
                <a:cs typeface="Calibri" panose="020F0502020204030204" pitchFamily="34" charset="0"/>
              </a:rPr>
              <a:t> </a:t>
            </a:r>
            <a:r>
              <a:rPr lang="it-IT" sz="1600">
                <a:cs typeface="Calibri" panose="020F0502020204030204" pitchFamily="34" charset="0"/>
              </a:rPr>
              <a:t>sol. after </a:t>
            </a:r>
            <a:r>
              <a:rPr lang="it-IT" sz="1600" b="0" i="0" u="none" strike="noStrike">
                <a:cs typeface="Calibri" panose="020F0502020204030204" pitchFamily="34" charset="0"/>
              </a:rPr>
              <a:t>4140</a:t>
            </a:r>
            <a:r>
              <a:rPr lang="it-IT" sz="1600">
                <a:cs typeface="Calibri" panose="020F0502020204030204" pitchFamily="34" charset="0"/>
              </a:rPr>
              <a:t> steps</a:t>
            </a:r>
          </a:p>
          <a:p>
            <a:r>
              <a:rPr lang="it-IT" sz="1600" err="1">
                <a:cs typeface="Calibri" panose="020F0502020204030204" pitchFamily="34" charset="0"/>
              </a:rPr>
              <a:t>Length</a:t>
            </a:r>
            <a:r>
              <a:rPr lang="it-IT" sz="1600">
                <a:cs typeface="Calibri" panose="020F0502020204030204" pitchFamily="34" charset="0"/>
              </a:rPr>
              <a:t> = </a:t>
            </a:r>
            <a:r>
              <a:rPr lang="it-IT" sz="1600" b="0" i="0" u="none" strike="noStrike">
                <a:cs typeface="Calibri" panose="020F0502020204030204" pitchFamily="34" charset="0"/>
              </a:rPr>
              <a:t>11.2753</a:t>
            </a:r>
            <a:endParaRPr lang="it-IT" sz="1600"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B971A89-0C22-6039-A8FF-617146F3ACA7}"/>
              </a:ext>
            </a:extLst>
          </p:cNvPr>
          <p:cNvSpPr txBox="1"/>
          <p:nvPr/>
        </p:nvSpPr>
        <p:spPr>
          <a:xfrm>
            <a:off x="7020034" y="4405007"/>
            <a:ext cx="197628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err="1"/>
              <a:t>Simulated</a:t>
            </a:r>
            <a:r>
              <a:rPr lang="it-IT" sz="1600" b="1"/>
              <a:t> </a:t>
            </a:r>
            <a:r>
              <a:rPr lang="it-IT" sz="1600" b="1" err="1"/>
              <a:t>annealing</a:t>
            </a:r>
            <a:r>
              <a:rPr lang="it-IT" sz="1600" b="1"/>
              <a:t> </a:t>
            </a:r>
            <a:r>
              <a:rPr lang="it-IT" sz="1600"/>
              <a:t>sol. after 4140 steps</a:t>
            </a:r>
          </a:p>
          <a:p>
            <a:r>
              <a:rPr lang="it-IT" sz="1600" err="1"/>
              <a:t>Length</a:t>
            </a:r>
            <a:r>
              <a:rPr lang="it-IT" sz="1600"/>
              <a:t> =</a:t>
            </a:r>
            <a:r>
              <a:rPr lang="it-IT" sz="1600" b="0" i="0" u="none" strike="noStrike"/>
              <a:t> 11.0216</a:t>
            </a:r>
            <a:endParaRPr lang="it-IT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046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77ED3A-A75E-E683-2345-7649F9D8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>
                <a:latin typeface="+mj-lt"/>
              </a:rPr>
              <a:t>Fixed</a:t>
            </a:r>
            <a:r>
              <a:rPr lang="it-IT" sz="3600" dirty="0">
                <a:latin typeface="+mj-lt"/>
              </a:rPr>
              <a:t> cost: 2-links </a:t>
            </a:r>
            <a:r>
              <a:rPr lang="it-IT" sz="3600" dirty="0" err="1">
                <a:latin typeface="+mj-lt"/>
              </a:rPr>
              <a:t>move</a:t>
            </a:r>
            <a:r>
              <a:rPr lang="it-IT" sz="3600" dirty="0">
                <a:latin typeface="+mj-lt"/>
              </a:rPr>
              <a:t> (</a:t>
            </a:r>
            <a:r>
              <a:rPr lang="it-IT" sz="3600" dirty="0" err="1">
                <a:latin typeface="+mj-lt"/>
              </a:rPr>
              <a:t>polygon</a:t>
            </a:r>
            <a:r>
              <a:rPr lang="it-IT" sz="3600" dirty="0">
                <a:latin typeface="+mj-lt"/>
              </a:rPr>
              <a:t>)</a:t>
            </a:r>
          </a:p>
        </p:txBody>
      </p:sp>
      <p:pic>
        <p:nvPicPr>
          <p:cNvPr id="5" name="Immagine 4" descr="Immagine che contiene diagramma, linea, origami&#10;&#10;Descrizione generata automaticamente">
            <a:extLst>
              <a:ext uri="{FF2B5EF4-FFF2-40B4-BE49-F238E27FC236}">
                <a16:creationId xmlns:a16="http://schemas.microsoft.com/office/drawing/2014/main" id="{62C2B7B3-D6E7-ABDC-827C-289ADFC20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5804"/>
            <a:ext cx="2284145" cy="2231800"/>
          </a:xfrm>
          <a:prstGeom prst="rect">
            <a:avLst/>
          </a:prstGeom>
        </p:spPr>
      </p:pic>
      <p:pic>
        <p:nvPicPr>
          <p:cNvPr id="7" name="Immagine 6" descr="Immagine che contiene cerchio, diagramma&#10;&#10;Descrizione generata automaticamente">
            <a:extLst>
              <a:ext uri="{FF2B5EF4-FFF2-40B4-BE49-F238E27FC236}">
                <a16:creationId xmlns:a16="http://schemas.microsoft.com/office/drawing/2014/main" id="{474E3FDC-08CB-A86D-FF89-FBF6D7CC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855" y="2115804"/>
            <a:ext cx="2284145" cy="2231800"/>
          </a:xfrm>
          <a:prstGeom prst="rect">
            <a:avLst/>
          </a:prstGeom>
        </p:spPr>
      </p:pic>
      <p:pic>
        <p:nvPicPr>
          <p:cNvPr id="9" name="Immagine 8" descr="Immagine che contiene cerchio, diagramma&#10;&#10;Descrizione generata automaticamente">
            <a:extLst>
              <a:ext uri="{FF2B5EF4-FFF2-40B4-BE49-F238E27FC236}">
                <a16:creationId xmlns:a16="http://schemas.microsoft.com/office/drawing/2014/main" id="{5C1D1716-6DBB-7C06-AB1D-C296705E3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042" y="2115804"/>
            <a:ext cx="2284145" cy="2231800"/>
          </a:xfrm>
          <a:prstGeom prst="rect">
            <a:avLst/>
          </a:prstGeom>
        </p:spPr>
      </p:pic>
      <p:pic>
        <p:nvPicPr>
          <p:cNvPr id="11" name="Immagine 10" descr="Immagine che contiene cerchio, diagramma&#10;&#10;Descrizione generata automaticamente">
            <a:extLst>
              <a:ext uri="{FF2B5EF4-FFF2-40B4-BE49-F238E27FC236}">
                <a16:creationId xmlns:a16="http://schemas.microsoft.com/office/drawing/2014/main" id="{2C580EA7-66F0-4E97-F69A-832EC348C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187" y="2115804"/>
            <a:ext cx="2284145" cy="22318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02E962-A23C-0247-F2DB-B9FEABB7B205}"/>
              </a:ext>
            </a:extLst>
          </p:cNvPr>
          <p:cNvSpPr txBox="1"/>
          <p:nvPr/>
        </p:nvSpPr>
        <p:spPr>
          <a:xfrm>
            <a:off x="60523" y="4660747"/>
            <a:ext cx="216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/>
              <a:t>Starting</a:t>
            </a:r>
            <a:r>
              <a:rPr lang="it-IT" sz="1600" b="1"/>
              <a:t> tour </a:t>
            </a:r>
            <a:r>
              <a:rPr lang="it-IT" sz="1600"/>
              <a:t>for </a:t>
            </a:r>
            <a:r>
              <a:rPr lang="it-IT" sz="1600" err="1"/>
              <a:t>n</a:t>
            </a:r>
            <a:r>
              <a:rPr lang="it-IT" sz="1600"/>
              <a:t>=25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998EDB2-3640-FCBF-10AE-04EDB0290FE5}"/>
              </a:ext>
            </a:extLst>
          </p:cNvPr>
          <p:cNvSpPr txBox="1"/>
          <p:nvPr/>
        </p:nvSpPr>
        <p:spPr>
          <a:xfrm>
            <a:off x="2446311" y="4411402"/>
            <a:ext cx="206477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err="1"/>
              <a:t>Deterministic</a:t>
            </a:r>
            <a:r>
              <a:rPr lang="it-IT" sz="1600"/>
              <a:t> sol. after 16 steps</a:t>
            </a:r>
          </a:p>
          <a:p>
            <a:r>
              <a:rPr lang="it-IT" sz="1600" err="1"/>
              <a:t>Length</a:t>
            </a:r>
            <a:r>
              <a:rPr lang="it-IT" sz="1600"/>
              <a:t> =</a:t>
            </a:r>
            <a:r>
              <a:rPr lang="it-IT" sz="1600" b="0" i="0" u="none" strike="noStrike"/>
              <a:t>6.26666</a:t>
            </a:r>
            <a:endParaRPr lang="it-IT" sz="160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297D1EC-ACAC-D929-429F-024C9DAB0CDE}"/>
              </a:ext>
            </a:extLst>
          </p:cNvPr>
          <p:cNvSpPr txBox="1"/>
          <p:nvPr/>
        </p:nvSpPr>
        <p:spPr>
          <a:xfrm>
            <a:off x="4727214" y="4414526"/>
            <a:ext cx="206477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/>
              <a:t>Random </a:t>
            </a:r>
            <a:r>
              <a:rPr lang="it-IT" sz="1600" b="1" err="1"/>
              <a:t>proposal</a:t>
            </a:r>
            <a:r>
              <a:rPr lang="it-IT" sz="1600" b="1"/>
              <a:t> </a:t>
            </a:r>
            <a:r>
              <a:rPr lang="it-IT" sz="1600"/>
              <a:t>sol. after </a:t>
            </a:r>
            <a:r>
              <a:rPr lang="it-IT" sz="1600" b="0" i="0" u="none" strike="noStrike"/>
              <a:t>4416</a:t>
            </a:r>
            <a:r>
              <a:rPr lang="it-IT" sz="1600"/>
              <a:t> steps</a:t>
            </a:r>
          </a:p>
          <a:p>
            <a:r>
              <a:rPr lang="it-IT" sz="1600" err="1"/>
              <a:t>Length</a:t>
            </a:r>
            <a:r>
              <a:rPr lang="it-IT" sz="1600"/>
              <a:t> = </a:t>
            </a:r>
            <a:r>
              <a:rPr lang="it-IT" sz="1600" b="0" i="0" u="none" strike="noStrike"/>
              <a:t>6.26666</a:t>
            </a:r>
            <a:endParaRPr lang="it-IT" sz="1600">
              <a:cs typeface="Calibri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F7893A7-CAB2-B386-0DAC-0A2B52DE07F1}"/>
              </a:ext>
            </a:extLst>
          </p:cNvPr>
          <p:cNvSpPr txBox="1"/>
          <p:nvPr/>
        </p:nvSpPr>
        <p:spPr>
          <a:xfrm>
            <a:off x="7008117" y="4411402"/>
            <a:ext cx="197628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err="1"/>
              <a:t>Simulated</a:t>
            </a:r>
            <a:r>
              <a:rPr lang="it-IT" sz="1600" b="1"/>
              <a:t> </a:t>
            </a:r>
            <a:r>
              <a:rPr lang="it-IT" sz="1600" b="1" err="1"/>
              <a:t>annealing</a:t>
            </a:r>
            <a:r>
              <a:rPr lang="it-IT" sz="1600" b="1"/>
              <a:t> </a:t>
            </a:r>
            <a:r>
              <a:rPr lang="it-IT" sz="1600"/>
              <a:t>sol. after 4692 steps</a:t>
            </a:r>
          </a:p>
          <a:p>
            <a:r>
              <a:rPr lang="it-IT" sz="1600" err="1"/>
              <a:t>Length</a:t>
            </a:r>
            <a:r>
              <a:rPr lang="it-IT" sz="1600"/>
              <a:t> =</a:t>
            </a:r>
            <a:r>
              <a:rPr lang="it-IT" sz="1600" b="0" i="0" u="none" strike="noStrike"/>
              <a:t>6.26666</a:t>
            </a:r>
            <a:endParaRPr lang="it-IT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97075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</TotalTime>
  <Words>906</Words>
  <Application>Microsoft Macintosh PowerPoint</Application>
  <PresentationFormat>On-screen Show (4:3)</PresentationFormat>
  <Paragraphs>133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Wingdings</vt:lpstr>
      <vt:lpstr>POLI</vt:lpstr>
      <vt:lpstr>Titolo presentazione sottotitolo</vt:lpstr>
      <vt:lpstr>Problem definition</vt:lpstr>
      <vt:lpstr>λ-optimality</vt:lpstr>
      <vt:lpstr>Lin’s 2-links and 3-links moves</vt:lpstr>
      <vt:lpstr>The algorithms</vt:lpstr>
      <vt:lpstr>Simulated Annealing: cooling strategy</vt:lpstr>
      <vt:lpstr>Deterministic algorithms: move strategy</vt:lpstr>
      <vt:lpstr>Fixed cost: two-exchange move (polygon)</vt:lpstr>
      <vt:lpstr>Fixed cost: 2-links move (polygon)</vt:lpstr>
      <vt:lpstr>Fixed cost: 3-links move (polygon)</vt:lpstr>
      <vt:lpstr>Fixed cost: two-exchange (random)</vt:lpstr>
      <vt:lpstr>Fixed cost: 2-links move (random)</vt:lpstr>
      <vt:lpstr>Fixed cost: 3-links move (random)</vt:lpstr>
      <vt:lpstr>2-optimal and 3-optimal percentages</vt:lpstr>
      <vt:lpstr>3-optimal percentage over 2-optimal solutions</vt:lpstr>
      <vt:lpstr>Cost estimation </vt:lpstr>
      <vt:lpstr>Replicas average minimum lengths</vt:lpstr>
      <vt:lpstr>2-optimal overlaps distribution</vt:lpstr>
      <vt:lpstr>3-optimal overlaps distribution</vt:lpstr>
      <vt:lpstr>2-optimal triplets overlap distributions</vt:lpstr>
      <vt:lpstr>3-optimal triplets overlap distributions</vt:lpstr>
      <vt:lpstr>Bibliography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Alessandro, Pio Carella</cp:lastModifiedBy>
  <cp:revision>2</cp:revision>
  <dcterms:created xsi:type="dcterms:W3CDTF">2015-05-26T12:27:57Z</dcterms:created>
  <dcterms:modified xsi:type="dcterms:W3CDTF">2024-06-05T20:22:41Z</dcterms:modified>
</cp:coreProperties>
</file>